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267" r:id="rId4"/>
    <p:sldId id="258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87" r:id="rId13"/>
    <p:sldId id="295" r:id="rId14"/>
    <p:sldId id="296" r:id="rId15"/>
    <p:sldId id="297" r:id="rId16"/>
    <p:sldId id="298" r:id="rId1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 varScale="1">
        <p:scale>
          <a:sx n="68" d="100"/>
          <a:sy n="68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E7A24C-7D0E-4C43-9771-F513B15DF2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E69EFB-047A-4F7F-B021-4A1F229670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0"/>
              </a:cxn>
              <a:cxn ang="0">
                <a:pos x="1740" y="510"/>
              </a:cxn>
              <a:cxn ang="0">
                <a:pos x="1595" y="30"/>
              </a:cxn>
              <a:cxn ang="0">
                <a:pos x="0" y="0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/>
            <a:ahLst/>
            <a:cxnLst>
              <a:cxn ang="0">
                <a:pos x="1116" y="0"/>
              </a:cxn>
              <a:cxn ang="0">
                <a:pos x="3840" y="636"/>
              </a:cxn>
              <a:cxn ang="0">
                <a:pos x="4032" y="1356"/>
              </a:cxn>
              <a:cxn ang="0">
                <a:pos x="288" y="1356"/>
              </a:cxn>
              <a:cxn ang="0">
                <a:pos x="0" y="828"/>
              </a:cxn>
              <a:cxn ang="0">
                <a:pos x="1116" y="0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/>
            <a:ahLst/>
            <a:cxnLst>
              <a:cxn ang="0">
                <a:pos x="510" y="1098"/>
              </a:cxn>
              <a:cxn ang="0">
                <a:pos x="2280" y="0"/>
              </a:cxn>
              <a:cxn ang="0">
                <a:pos x="2988" y="342"/>
              </a:cxn>
              <a:cxn ang="0">
                <a:pos x="2988" y="2772"/>
              </a:cxn>
              <a:cxn ang="0">
                <a:pos x="1452" y="3060"/>
              </a:cxn>
              <a:cxn ang="0">
                <a:pos x="0" y="2406"/>
              </a:cxn>
              <a:cxn ang="0">
                <a:pos x="510" y="1098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" y="1518"/>
              </a:cxn>
              <a:cxn ang="0">
                <a:pos x="2064" y="0"/>
              </a:cxn>
              <a:cxn ang="0">
                <a:pos x="0" y="0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"/>
              </a:cxn>
              <a:cxn ang="0">
                <a:pos x="636" y="651"/>
              </a:cxn>
              <a:cxn ang="0">
                <a:pos x="632" y="0"/>
              </a:cxn>
              <a:cxn ang="0">
                <a:pos x="0" y="0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7E31A30D-AE79-44E6-9165-6CF29D9D70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288" y="0"/>
                </a:cxn>
                <a:cxn ang="0">
                  <a:pos x="672" y="0"/>
                </a:cxn>
                <a:cxn ang="0">
                  <a:pos x="672" y="720"/>
                </a:cxn>
                <a:cxn ang="0">
                  <a:pos x="0" y="432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/>
              <a:ahLst/>
              <a:cxnLst>
                <a:cxn ang="0">
                  <a:pos x="206" y="0"/>
                </a:cxn>
                <a:cxn ang="0">
                  <a:pos x="0" y="82"/>
                </a:cxn>
                <a:cxn ang="0">
                  <a:pos x="168" y="824"/>
                </a:cxn>
                <a:cxn ang="0">
                  <a:pos x="212" y="822"/>
                </a:cxn>
                <a:cxn ang="0">
                  <a:pos x="206" y="0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/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25A50-249F-453C-9C1B-97495C89D9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3C0CA-12DE-4761-B01A-948614125E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EA9B7E-3763-4D38-955E-596AFE8AE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5DC5D30-953E-40CF-BC1E-EF6BF8B81A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D2CED5-3F6B-4666-A9D5-6987A63105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4B699AF-9827-457E-B342-3F132FE4E4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FCE04B0-306E-4D78-B824-F6B00F4E0F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810AE-4D3A-4F17-8FEA-3749452001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97E31-4D33-4848-8CB3-98D1281C65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80CA9-5F1C-4FCC-9BCC-9FD556C479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9A81-444D-4EF9-AD30-39711DFA6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6EB0-E816-49E5-B8EE-B91C05ED42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84B0D-E90B-4C28-8AAC-BAA5ACD03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6F5E6-1CA4-4EA9-A87A-233EACA83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64BC2-0BE1-466B-B9FB-33B1770249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/>
            <a:ahLst/>
            <a:cxnLst>
              <a:cxn ang="0">
                <a:pos x="5766" y="605"/>
              </a:cxn>
              <a:cxn ang="0">
                <a:pos x="5768" y="4325"/>
              </a:cxn>
              <a:cxn ang="0">
                <a:pos x="1082" y="4329"/>
              </a:cxn>
              <a:cxn ang="0">
                <a:pos x="13" y="3351"/>
              </a:cxn>
              <a:cxn ang="0">
                <a:pos x="0" y="0"/>
              </a:cxn>
              <a:cxn ang="0">
                <a:pos x="2428" y="7"/>
              </a:cxn>
              <a:cxn ang="0">
                <a:pos x="5766" y="605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00"/>
              </a:cxn>
              <a:cxn ang="0">
                <a:pos x="1089" y="1100"/>
              </a:cxn>
              <a:cxn ang="0">
                <a:pos x="0" y="0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059C58-806F-4A9B-8BAD-84FC23A55C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/>
            <a:ahLst/>
            <a:cxnLst>
              <a:cxn ang="0">
                <a:pos x="3130" y="453"/>
              </a:cxn>
              <a:cxn ang="0">
                <a:pos x="3130" y="0"/>
              </a:cxn>
              <a:cxn ang="0">
                <a:pos x="0" y="0"/>
              </a:cxn>
              <a:cxn ang="0">
                <a:pos x="3130" y="453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/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truongton.net/forum/vcheckvirus.php?url=http://www.cutecolors.com/321/anibears/cutecolorsanibear11.gi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hyperlink" Target="http://truongton.net/forum/vcheckvirus.php?url=http://www.cutecolors.com/321/anibears/cutecolorsanibear8.gi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truongton.net/forum/vcheckvirus.php?url=http://www.cutecolors.com/321/anibears/cutecolorsanibear11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hyperlink" Target="http://truongton.net/forum/vcheckvirus.php?url=http://www.cutecolors.com/321/anibears/cutecolorsanibear8.gi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ruongton.net/forum/vcheckvirus.php?url=http://www.cutecolors.com/321/anibears/cutecolorsanibear11.gif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hyperlink" Target="http://truongton.net/forum/vcheckvirus.php?url=http://www.cutecolors.com/321/anibears/cutecolorsanibear8.gif" TargetMode="Externa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52400" y="228600"/>
            <a:ext cx="5943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slop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TRÖÔØNG THCS 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BOÂNG SAO A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NI-Oliver " pitchFamily="2" charset="0"/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971800"/>
            <a:ext cx="5638800" cy="12954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  <a:t>CHAØO MÖØNG QUYÙ THAÀY COÂ</a:t>
            </a:r>
            <a:b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</a:br>
            <a: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  <a:t>ÑEÁN VÔÙI TIEÁT HOÏC HOÂM NAY</a:t>
            </a:r>
            <a:endParaRPr lang="en-US" sz="4000" dirty="0">
              <a:solidFill>
                <a:srgbClr val="0070C0"/>
              </a:solidFill>
              <a:latin typeface="VNI-Oliver " pitchFamily="2" charset="0"/>
            </a:endParaRPr>
          </a:p>
        </p:txBody>
      </p:sp>
      <p:pic>
        <p:nvPicPr>
          <p:cNvPr id="10" name="Picture 13" descr="http://www.cutecolors.com/321/anibears/cutecolorsanibear11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419600"/>
            <a:ext cx="895350" cy="933450"/>
          </a:xfrm>
          <a:prstGeom prst="rect">
            <a:avLst/>
          </a:prstGeom>
          <a:noFill/>
        </p:spPr>
      </p:pic>
      <p:pic>
        <p:nvPicPr>
          <p:cNvPr id="11" name="Picture 15" descr="http://www.cutecolors.com/321/anibears/cutecolorsanibear8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38225" y="4419600"/>
            <a:ext cx="561975" cy="809625"/>
          </a:xfrm>
          <a:prstGeom prst="rect">
            <a:avLst/>
          </a:prstGeom>
          <a:noFill/>
        </p:spPr>
      </p:pic>
      <p:pic>
        <p:nvPicPr>
          <p:cNvPr id="12" name="Picture 11" descr="NV6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0"/>
            <a:ext cx="1222686" cy="769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85"/>
          <p:cNvGraphicFramePr>
            <a:graphicFrameLocks noGrp="1"/>
          </p:cNvGraphicFramePr>
          <p:nvPr/>
        </p:nvGraphicFramePr>
        <p:xfrm>
          <a:off x="1600200" y="6191250"/>
          <a:ext cx="5943600" cy="533400"/>
        </p:xfrm>
        <a:graphic>
          <a:graphicData uri="http://schemas.openxmlformats.org/drawingml/2006/table">
            <a:tbl>
              <a:tblPr/>
              <a:tblGrid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anchorCtr="1" horzOverflow="overflow">
                    <a:lnL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62230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68834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55626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49022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Ụ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41910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3581400" y="6188075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Ừ</a:t>
            </a:r>
          </a:p>
        </p:txBody>
      </p: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29210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22606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1600200" y="6210300"/>
            <a:ext cx="660400" cy="5175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12" name="Line 33"/>
          <p:cNvSpPr>
            <a:spLocks noChangeShapeType="1"/>
          </p:cNvSpPr>
          <p:nvPr/>
        </p:nvSpPr>
        <p:spPr bwMode="auto">
          <a:xfrm>
            <a:off x="1600200" y="6210300"/>
            <a:ext cx="5943600" cy="0"/>
          </a:xfrm>
          <a:prstGeom prst="line">
            <a:avLst/>
          </a:prstGeom>
          <a:noFill/>
          <a:ln w="28575" cap="sq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3" name="Line 34"/>
          <p:cNvSpPr>
            <a:spLocks noChangeShapeType="1"/>
          </p:cNvSpPr>
          <p:nvPr/>
        </p:nvSpPr>
        <p:spPr bwMode="auto">
          <a:xfrm>
            <a:off x="1600200" y="6727825"/>
            <a:ext cx="5943600" cy="0"/>
          </a:xfrm>
          <a:prstGeom prst="line">
            <a:avLst/>
          </a:prstGeom>
          <a:noFill/>
          <a:ln w="28575" cap="sq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4" name="Line 35"/>
          <p:cNvSpPr>
            <a:spLocks noChangeShapeType="1"/>
          </p:cNvSpPr>
          <p:nvPr/>
        </p:nvSpPr>
        <p:spPr bwMode="auto">
          <a:xfrm>
            <a:off x="1600200" y="6210300"/>
            <a:ext cx="0" cy="517525"/>
          </a:xfrm>
          <a:prstGeom prst="line">
            <a:avLst/>
          </a:prstGeom>
          <a:noFill/>
          <a:ln w="28575" cap="sq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5" name="Line 36"/>
          <p:cNvSpPr>
            <a:spLocks noChangeShapeType="1"/>
          </p:cNvSpPr>
          <p:nvPr/>
        </p:nvSpPr>
        <p:spPr bwMode="auto">
          <a:xfrm>
            <a:off x="22606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6" name="Line 37"/>
          <p:cNvSpPr>
            <a:spLocks noChangeShapeType="1"/>
          </p:cNvSpPr>
          <p:nvPr/>
        </p:nvSpPr>
        <p:spPr bwMode="auto">
          <a:xfrm>
            <a:off x="29210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7" name="Line 38"/>
          <p:cNvSpPr>
            <a:spLocks noChangeShapeType="1"/>
          </p:cNvSpPr>
          <p:nvPr/>
        </p:nvSpPr>
        <p:spPr bwMode="auto">
          <a:xfrm>
            <a:off x="35814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8" name="Line 39"/>
          <p:cNvSpPr>
            <a:spLocks noChangeShapeType="1"/>
          </p:cNvSpPr>
          <p:nvPr/>
        </p:nvSpPr>
        <p:spPr bwMode="auto">
          <a:xfrm>
            <a:off x="49022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19" name="Line 40"/>
          <p:cNvSpPr>
            <a:spLocks noChangeShapeType="1"/>
          </p:cNvSpPr>
          <p:nvPr/>
        </p:nvSpPr>
        <p:spPr bwMode="auto">
          <a:xfrm>
            <a:off x="55626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62230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21" name="Line 42"/>
          <p:cNvSpPr>
            <a:spLocks noChangeShapeType="1"/>
          </p:cNvSpPr>
          <p:nvPr/>
        </p:nvSpPr>
        <p:spPr bwMode="auto">
          <a:xfrm>
            <a:off x="7543800" y="6210300"/>
            <a:ext cx="0" cy="517525"/>
          </a:xfrm>
          <a:prstGeom prst="line">
            <a:avLst/>
          </a:prstGeom>
          <a:noFill/>
          <a:ln w="28575" cap="sq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22" name="Line 43"/>
          <p:cNvSpPr>
            <a:spLocks noChangeShapeType="1"/>
          </p:cNvSpPr>
          <p:nvPr/>
        </p:nvSpPr>
        <p:spPr bwMode="auto">
          <a:xfrm>
            <a:off x="6883400" y="6210300"/>
            <a:ext cx="0" cy="517525"/>
          </a:xfrm>
          <a:prstGeom prst="line">
            <a:avLst/>
          </a:prstGeom>
          <a:noFill/>
          <a:ln w="12700">
            <a:solidFill>
              <a:srgbClr val="CCFFCC"/>
            </a:solidFill>
            <a:round/>
            <a:headEnd/>
            <a:tailEnd/>
          </a:ln>
          <a:effectLst/>
        </p:spPr>
        <p:txBody>
          <a:bodyPr anchor="ctr" anchorCtr="1"/>
          <a:lstStyle/>
          <a:p>
            <a:endParaRPr lang="en-US"/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2667000" y="76200"/>
            <a:ext cx="4038600" cy="381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 b="1" dirty="0" smtClean="0">
                <a:solidFill>
                  <a:srgbClr val="FF3300"/>
                </a:solidFill>
              </a:rPr>
              <a:t>Ô </a:t>
            </a:r>
            <a:r>
              <a:rPr lang="en-US" sz="2800" b="1" dirty="0">
                <a:solidFill>
                  <a:srgbClr val="FF3300"/>
                </a:solidFill>
              </a:rPr>
              <a:t>CHỮ</a:t>
            </a:r>
          </a:p>
        </p:txBody>
      </p:sp>
      <p:sp>
        <p:nvSpPr>
          <p:cNvPr id="24" name="Rectangle 45"/>
          <p:cNvSpPr>
            <a:spLocks noChangeArrowheads="1"/>
          </p:cNvSpPr>
          <p:nvPr/>
        </p:nvSpPr>
        <p:spPr bwMode="auto">
          <a:xfrm>
            <a:off x="533400" y="53340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5" name="Rectangle 46"/>
          <p:cNvSpPr>
            <a:spLocks noChangeArrowheads="1"/>
          </p:cNvSpPr>
          <p:nvPr/>
        </p:nvSpPr>
        <p:spPr bwMode="auto">
          <a:xfrm>
            <a:off x="533400" y="112395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2</a:t>
            </a:r>
          </a:p>
        </p:txBody>
      </p:sp>
      <p:graphicFrame>
        <p:nvGraphicFramePr>
          <p:cNvPr id="26" name="Group 47"/>
          <p:cNvGraphicFramePr>
            <a:graphicFrameLocks noGrp="1"/>
          </p:cNvGraphicFramePr>
          <p:nvPr/>
        </p:nvGraphicFramePr>
        <p:xfrm>
          <a:off x="1447800" y="17145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7" name="Rectangle 63"/>
          <p:cNvSpPr>
            <a:spLocks noChangeArrowheads="1"/>
          </p:cNvSpPr>
          <p:nvPr/>
        </p:nvSpPr>
        <p:spPr bwMode="auto">
          <a:xfrm>
            <a:off x="533400" y="171450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8" name="Rectangle 64"/>
          <p:cNvSpPr>
            <a:spLocks noChangeArrowheads="1"/>
          </p:cNvSpPr>
          <p:nvPr/>
        </p:nvSpPr>
        <p:spPr bwMode="auto">
          <a:xfrm>
            <a:off x="533400" y="230505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9" name="Rectangle 65"/>
          <p:cNvSpPr>
            <a:spLocks noChangeArrowheads="1"/>
          </p:cNvSpPr>
          <p:nvPr/>
        </p:nvSpPr>
        <p:spPr bwMode="auto">
          <a:xfrm>
            <a:off x="533400" y="289560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30" name="Rectangle 66"/>
          <p:cNvSpPr>
            <a:spLocks noChangeArrowheads="1"/>
          </p:cNvSpPr>
          <p:nvPr/>
        </p:nvSpPr>
        <p:spPr bwMode="auto">
          <a:xfrm>
            <a:off x="533400" y="348615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31" name="Rectangle 67"/>
          <p:cNvSpPr>
            <a:spLocks noChangeArrowheads="1"/>
          </p:cNvSpPr>
          <p:nvPr/>
        </p:nvSpPr>
        <p:spPr bwMode="auto">
          <a:xfrm>
            <a:off x="533400" y="407670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533400" y="4667250"/>
            <a:ext cx="685800" cy="5334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33" name="Rectangle 69"/>
          <p:cNvSpPr>
            <a:spLocks noChangeArrowheads="1"/>
          </p:cNvSpPr>
          <p:nvPr/>
        </p:nvSpPr>
        <p:spPr bwMode="auto">
          <a:xfrm>
            <a:off x="533400" y="6248400"/>
            <a:ext cx="609600" cy="457200"/>
          </a:xfrm>
          <a:prstGeom prst="rect">
            <a:avLst/>
          </a:prstGeom>
          <a:gradFill rotWithShape="1">
            <a:gsLst>
              <a:gs pos="0">
                <a:srgbClr val="7D7D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/>
            <a:r>
              <a:rPr lang="en-US" sz="4400" b="1">
                <a:solidFill>
                  <a:srgbClr val="66FF99"/>
                </a:solidFill>
              </a:rPr>
              <a:t>*</a:t>
            </a:r>
          </a:p>
        </p:txBody>
      </p:sp>
      <p:graphicFrame>
        <p:nvGraphicFramePr>
          <p:cNvPr id="34" name="Group 70"/>
          <p:cNvGraphicFramePr>
            <a:graphicFrameLocks noGrp="1"/>
          </p:cNvGraphicFramePr>
          <p:nvPr/>
        </p:nvGraphicFramePr>
        <p:xfrm>
          <a:off x="1447800" y="5334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Group 86"/>
          <p:cNvGraphicFramePr>
            <a:graphicFrameLocks noGrp="1"/>
          </p:cNvGraphicFramePr>
          <p:nvPr/>
        </p:nvGraphicFramePr>
        <p:xfrm>
          <a:off x="1447800" y="112395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CC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Group 102"/>
          <p:cNvGraphicFramePr>
            <a:graphicFrameLocks noGrp="1"/>
          </p:cNvGraphicFramePr>
          <p:nvPr/>
        </p:nvGraphicFramePr>
        <p:xfrm>
          <a:off x="1447800" y="112395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Ữ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118"/>
          <p:cNvGraphicFramePr>
            <a:graphicFrameLocks noGrp="1"/>
          </p:cNvGraphicFramePr>
          <p:nvPr/>
        </p:nvGraphicFramePr>
        <p:xfrm>
          <a:off x="1447800" y="17145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Ủ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Ữ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Group 134"/>
          <p:cNvGraphicFramePr>
            <a:graphicFrameLocks noGrp="1"/>
          </p:cNvGraphicFramePr>
          <p:nvPr/>
        </p:nvGraphicFramePr>
        <p:xfrm>
          <a:off x="1447800" y="2305050"/>
          <a:ext cx="6096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Group 154"/>
          <p:cNvGraphicFramePr>
            <a:graphicFrameLocks noGrp="1"/>
          </p:cNvGraphicFramePr>
          <p:nvPr/>
        </p:nvGraphicFramePr>
        <p:xfrm>
          <a:off x="1447800" y="2305050"/>
          <a:ext cx="6096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Â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Group 174"/>
          <p:cNvGraphicFramePr>
            <a:graphicFrameLocks noGrp="1"/>
          </p:cNvGraphicFramePr>
          <p:nvPr/>
        </p:nvGraphicFramePr>
        <p:xfrm>
          <a:off x="1447800" y="28956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Group 190"/>
          <p:cNvGraphicFramePr>
            <a:graphicFrameLocks noGrp="1"/>
          </p:cNvGraphicFramePr>
          <p:nvPr/>
        </p:nvGraphicFramePr>
        <p:xfrm>
          <a:off x="1447800" y="28956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Ừ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Group 206"/>
          <p:cNvGraphicFramePr>
            <a:graphicFrameLocks noGrp="1"/>
          </p:cNvGraphicFramePr>
          <p:nvPr/>
        </p:nvGraphicFramePr>
        <p:xfrm>
          <a:off x="1447800" y="3486150"/>
          <a:ext cx="5334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Group 224"/>
          <p:cNvGraphicFramePr>
            <a:graphicFrameLocks noGrp="1"/>
          </p:cNvGraphicFramePr>
          <p:nvPr/>
        </p:nvGraphicFramePr>
        <p:xfrm>
          <a:off x="1447800" y="3486150"/>
          <a:ext cx="5334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Ố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Ư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Ợ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Group 242"/>
          <p:cNvGraphicFramePr>
            <a:graphicFrameLocks noGrp="1"/>
          </p:cNvGraphicFramePr>
          <p:nvPr/>
        </p:nvGraphicFramePr>
        <p:xfrm>
          <a:off x="1447800" y="4076700"/>
          <a:ext cx="3810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Group 256"/>
          <p:cNvGraphicFramePr>
            <a:graphicFrameLocks noGrp="1"/>
          </p:cNvGraphicFramePr>
          <p:nvPr/>
        </p:nvGraphicFramePr>
        <p:xfrm>
          <a:off x="1447800" y="4076700"/>
          <a:ext cx="3810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Ự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Ậ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Group 270"/>
          <p:cNvGraphicFramePr>
            <a:graphicFrameLocks noGrp="1"/>
          </p:cNvGraphicFramePr>
          <p:nvPr/>
        </p:nvGraphicFramePr>
        <p:xfrm>
          <a:off x="1447800" y="4667250"/>
          <a:ext cx="5334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Group 288"/>
          <p:cNvGraphicFramePr>
            <a:graphicFrameLocks noGrp="1"/>
          </p:cNvGraphicFramePr>
          <p:nvPr/>
        </p:nvGraphicFramePr>
        <p:xfrm>
          <a:off x="1447800" y="4667250"/>
          <a:ext cx="5334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Ự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Ê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48" name="Text Box 306"/>
          <p:cNvSpPr txBox="1">
            <a:spLocks noChangeArrowheads="1"/>
          </p:cNvSpPr>
          <p:nvPr/>
        </p:nvSpPr>
        <p:spPr bwMode="auto">
          <a:xfrm>
            <a:off x="609600" y="5553075"/>
            <a:ext cx="80010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Cấu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/>
              <a:t>cụm</a:t>
            </a:r>
            <a:r>
              <a:rPr lang="en-US" b="1" dirty="0"/>
              <a:t>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gồm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mấy</a:t>
            </a:r>
            <a:r>
              <a:rPr lang="en-US" b="1" dirty="0"/>
              <a:t> </a:t>
            </a:r>
            <a:r>
              <a:rPr lang="en-US" b="1" dirty="0" err="1" smtClean="0"/>
              <a:t>phần</a:t>
            </a:r>
            <a:r>
              <a:rPr lang="en-US" b="1" dirty="0" smtClean="0"/>
              <a:t> ?</a:t>
            </a:r>
            <a:endParaRPr lang="en-US" b="1" dirty="0"/>
          </a:p>
        </p:txBody>
      </p:sp>
      <p:graphicFrame>
        <p:nvGraphicFramePr>
          <p:cNvPr id="49" name="Group 307"/>
          <p:cNvGraphicFramePr>
            <a:graphicFrameLocks noGrp="1"/>
          </p:cNvGraphicFramePr>
          <p:nvPr/>
        </p:nvGraphicFramePr>
        <p:xfrm>
          <a:off x="1447800" y="533400"/>
          <a:ext cx="4572000" cy="5334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50" name="Text Box 323"/>
          <p:cNvSpPr txBox="1">
            <a:spLocks noChangeArrowheads="1"/>
          </p:cNvSpPr>
          <p:nvPr/>
        </p:nvSpPr>
        <p:spPr bwMode="auto">
          <a:xfrm>
            <a:off x="685800" y="5553075"/>
            <a:ext cx="7848600" cy="466725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trước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cụm</a:t>
            </a:r>
            <a:r>
              <a:rPr lang="en-US" b="1" dirty="0"/>
              <a:t>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được</a:t>
            </a:r>
            <a:r>
              <a:rPr lang="en-US" b="1" dirty="0"/>
              <a:t> </a:t>
            </a:r>
            <a:r>
              <a:rPr lang="en-US" b="1" dirty="0" err="1"/>
              <a:t>gọi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?</a:t>
            </a:r>
          </a:p>
        </p:txBody>
      </p:sp>
      <p:sp>
        <p:nvSpPr>
          <p:cNvPr id="51" name="Text Box 324"/>
          <p:cNvSpPr txBox="1">
            <a:spLocks noChangeArrowheads="1"/>
          </p:cNvSpPr>
          <p:nvPr/>
        </p:nvSpPr>
        <p:spPr bwMode="auto">
          <a:xfrm>
            <a:off x="0" y="5292725"/>
            <a:ext cx="9296400" cy="803275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300" b="1" dirty="0" err="1">
                <a:latin typeface="VNI-Times" pitchFamily="2" charset="0"/>
              </a:rPr>
              <a:t>Cuïm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danh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töø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smtClean="0">
                <a:latin typeface="VNI-Times" pitchFamily="2" charset="0"/>
              </a:rPr>
              <a:t>“</a:t>
            </a:r>
            <a:r>
              <a:rPr lang="en-US" sz="2300" b="1" dirty="0" err="1" smtClean="0">
                <a:solidFill>
                  <a:srgbClr val="FFCC00"/>
                </a:solidFill>
                <a:latin typeface="VNI-Times" pitchFamily="2" charset="0"/>
              </a:rPr>
              <a:t>một</a:t>
            </a:r>
            <a:r>
              <a:rPr lang="en-US" sz="2300" b="1" dirty="0" smtClean="0">
                <a:solidFill>
                  <a:srgbClr val="FFCC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CC00"/>
                </a:solidFill>
                <a:latin typeface="VNI-Times" pitchFamily="2" charset="0"/>
              </a:rPr>
              <a:t>boâng</a:t>
            </a:r>
            <a:r>
              <a:rPr lang="en-US" sz="2300" b="1" dirty="0" smtClean="0">
                <a:solidFill>
                  <a:srgbClr val="FFCC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CC00"/>
                </a:solidFill>
                <a:latin typeface="VNI-Times" pitchFamily="2" charset="0"/>
              </a:rPr>
              <a:t>hồng</a:t>
            </a:r>
            <a:r>
              <a:rPr lang="en-US" sz="2300" b="1" dirty="0" smtClean="0">
                <a:latin typeface="VNI-Times" pitchFamily="2" charset="0"/>
              </a:rPr>
              <a:t>” </a:t>
            </a:r>
            <a:r>
              <a:rPr lang="en-US" sz="2300" b="1" dirty="0" err="1">
                <a:latin typeface="VNI-Times" pitchFamily="2" charset="0"/>
              </a:rPr>
              <a:t>trong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caâu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smtClean="0">
                <a:latin typeface="VNI-Times" pitchFamily="2" charset="0"/>
              </a:rPr>
              <a:t>“</a:t>
            </a:r>
            <a:r>
              <a:rPr lang="en-US" sz="2300" b="1" dirty="0" err="1" smtClean="0">
                <a:solidFill>
                  <a:srgbClr val="FFFF00"/>
                </a:solidFill>
                <a:latin typeface="VNI-Times" pitchFamily="2" charset="0"/>
              </a:rPr>
              <a:t>Một</a:t>
            </a:r>
            <a:r>
              <a:rPr lang="en-US" sz="23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FF00"/>
                </a:solidFill>
                <a:latin typeface="VNI-Times" pitchFamily="2" charset="0"/>
              </a:rPr>
              <a:t>boâng</a:t>
            </a:r>
            <a:r>
              <a:rPr lang="en-US" sz="23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FF00"/>
                </a:solidFill>
                <a:latin typeface="VNI-Times" pitchFamily="2" charset="0"/>
              </a:rPr>
              <a:t>hồng</a:t>
            </a:r>
            <a:r>
              <a:rPr lang="en-US" sz="23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FF00"/>
                </a:solidFill>
                <a:latin typeface="VNI-Times" pitchFamily="2" charset="0"/>
              </a:rPr>
              <a:t>rất</a:t>
            </a:r>
            <a:r>
              <a:rPr lang="en-US" sz="23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2300" b="1" dirty="0" err="1" smtClean="0">
                <a:solidFill>
                  <a:srgbClr val="FFFF00"/>
                </a:solidFill>
                <a:latin typeface="VNI-Times" pitchFamily="2" charset="0"/>
              </a:rPr>
              <a:t>xinh</a:t>
            </a:r>
            <a:r>
              <a:rPr lang="en-US" sz="2300" b="1" dirty="0" smtClean="0">
                <a:latin typeface="VNI-Times" pitchFamily="2" charset="0"/>
              </a:rPr>
              <a:t>.” </a:t>
            </a:r>
            <a:r>
              <a:rPr lang="en-US" sz="2300" b="1" dirty="0" err="1" smtClean="0">
                <a:latin typeface="VNI-Times" pitchFamily="2" charset="0"/>
              </a:rPr>
              <a:t>giöõ</a:t>
            </a:r>
            <a:r>
              <a:rPr lang="en-US" sz="2300" b="1" dirty="0" smtClean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chöùc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vuï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ngöõ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phaùp</a:t>
            </a:r>
            <a:r>
              <a:rPr lang="en-US" sz="2300" b="1" dirty="0">
                <a:latin typeface="VNI-Times" pitchFamily="2" charset="0"/>
              </a:rPr>
              <a:t> </a:t>
            </a:r>
            <a:r>
              <a:rPr lang="en-US" sz="2300" b="1" dirty="0" err="1">
                <a:latin typeface="VNI-Times" pitchFamily="2" charset="0"/>
              </a:rPr>
              <a:t>gì</a:t>
            </a:r>
            <a:r>
              <a:rPr lang="en-US" sz="2300" b="1" dirty="0">
                <a:latin typeface="VNI-Times" pitchFamily="2" charset="0"/>
              </a:rPr>
              <a:t>?</a:t>
            </a:r>
            <a:r>
              <a:rPr lang="en-US" sz="2300" dirty="0">
                <a:latin typeface="VNI-Times" pitchFamily="2" charset="0"/>
              </a:rPr>
              <a:t> </a:t>
            </a:r>
          </a:p>
        </p:txBody>
      </p:sp>
      <p:sp>
        <p:nvSpPr>
          <p:cNvPr id="52" name="Text Box 325"/>
          <p:cNvSpPr txBox="1">
            <a:spLocks noChangeArrowheads="1"/>
          </p:cNvSpPr>
          <p:nvPr/>
        </p:nvSpPr>
        <p:spPr bwMode="auto">
          <a:xfrm>
            <a:off x="685800" y="5421868"/>
            <a:ext cx="75438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 smtClean="0"/>
              <a:t>mô</a:t>
            </a:r>
            <a:r>
              <a:rPr lang="en-US" b="1" dirty="0" smtClean="0"/>
              <a:t> </a:t>
            </a:r>
            <a:r>
              <a:rPr lang="en-US" b="1" dirty="0" err="1" smtClean="0"/>
              <a:t>hình</a:t>
            </a:r>
            <a:r>
              <a:rPr lang="en-US" b="1" dirty="0" smtClean="0"/>
              <a:t> </a:t>
            </a:r>
            <a:r>
              <a:rPr lang="en-US" b="1" dirty="0" err="1" smtClean="0"/>
              <a:t>cụm</a:t>
            </a:r>
            <a:r>
              <a:rPr lang="en-US" b="1" dirty="0" smtClean="0"/>
              <a:t>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quan</a:t>
            </a:r>
            <a:r>
              <a:rPr lang="en-US" b="1" dirty="0"/>
              <a:t> </a:t>
            </a:r>
            <a:r>
              <a:rPr lang="en-US" b="1" dirty="0" err="1"/>
              <a:t>trọng</a:t>
            </a:r>
            <a:r>
              <a:rPr lang="en-US" b="1" dirty="0"/>
              <a:t> </a:t>
            </a:r>
            <a:r>
              <a:rPr lang="en-US" b="1" dirty="0" err="1"/>
              <a:t>nhất</a:t>
            </a:r>
            <a:r>
              <a:rPr lang="en-US" b="1" dirty="0">
                <a:latin typeface="VNI-Times" pitchFamily="2" charset="0"/>
              </a:rPr>
              <a:t>?</a:t>
            </a:r>
            <a:r>
              <a:rPr lang="en-US" dirty="0">
                <a:latin typeface="VNI-Times" pitchFamily="2" charset="0"/>
              </a:rPr>
              <a:t> </a:t>
            </a:r>
          </a:p>
        </p:txBody>
      </p:sp>
      <p:sp>
        <p:nvSpPr>
          <p:cNvPr id="53" name="Text Box 326"/>
          <p:cNvSpPr txBox="1">
            <a:spLocks noChangeArrowheads="1"/>
          </p:cNvSpPr>
          <p:nvPr/>
        </p:nvSpPr>
        <p:spPr bwMode="auto">
          <a:xfrm>
            <a:off x="1143000" y="5486400"/>
            <a:ext cx="64008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 smtClean="0"/>
              <a:t>Phần</a:t>
            </a:r>
            <a:r>
              <a:rPr lang="en-US" b="1" dirty="0" smtClean="0"/>
              <a:t> </a:t>
            </a:r>
            <a:r>
              <a:rPr lang="en-US" b="1" dirty="0" err="1" smtClean="0"/>
              <a:t>trung</a:t>
            </a:r>
            <a:r>
              <a:rPr lang="en-US" b="1" dirty="0" smtClean="0"/>
              <a:t> </a:t>
            </a:r>
            <a:r>
              <a:rPr lang="en-US" b="1" dirty="0" err="1" smtClean="0"/>
              <a:t>tâm</a:t>
            </a:r>
            <a:r>
              <a:rPr lang="en-US" b="1" dirty="0" smtClean="0"/>
              <a:t> </a:t>
            </a:r>
            <a:r>
              <a:rPr lang="en-US" b="1" dirty="0" err="1" smtClean="0"/>
              <a:t>cụm</a:t>
            </a:r>
            <a:r>
              <a:rPr lang="en-US" b="1" dirty="0" smtClean="0"/>
              <a:t> </a:t>
            </a:r>
            <a:r>
              <a:rPr lang="en-US" b="1" dirty="0" err="1" smtClean="0"/>
              <a:t>danh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do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loại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 </a:t>
            </a: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 smtClean="0"/>
              <a:t>nhiệm</a:t>
            </a:r>
            <a:r>
              <a:rPr lang="en-US" b="1" dirty="0" smtClean="0"/>
              <a:t> </a:t>
            </a:r>
            <a:r>
              <a:rPr lang="en-US" b="1" dirty="0" smtClean="0">
                <a:latin typeface="VNI-Times" pitchFamily="2" charset="0"/>
              </a:rPr>
              <a:t>?</a:t>
            </a:r>
            <a:r>
              <a:rPr lang="en-US" dirty="0" smtClean="0">
                <a:latin typeface="VNI-Times" pitchFamily="2" charset="0"/>
              </a:rPr>
              <a:t> </a:t>
            </a:r>
            <a:endParaRPr lang="en-US" dirty="0">
              <a:latin typeface="VNI-Times" pitchFamily="2" charset="0"/>
            </a:endParaRPr>
          </a:p>
        </p:txBody>
      </p:sp>
      <p:sp>
        <p:nvSpPr>
          <p:cNvPr id="54" name="Text Box 327"/>
          <p:cNvSpPr txBox="1">
            <a:spLocks noChangeArrowheads="1"/>
          </p:cNvSpPr>
          <p:nvPr/>
        </p:nvSpPr>
        <p:spPr bwMode="auto">
          <a:xfrm>
            <a:off x="0" y="5410200"/>
            <a:ext cx="89154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phụ</a:t>
            </a:r>
            <a:r>
              <a:rPr lang="en-US" b="1" dirty="0" smtClean="0"/>
              <a:t> </a:t>
            </a:r>
            <a:r>
              <a:rPr lang="en-US" b="1" dirty="0" err="1" smtClean="0"/>
              <a:t>ngữ</a:t>
            </a:r>
            <a:r>
              <a:rPr lang="en-US" b="1" dirty="0" smtClean="0"/>
              <a:t> ở </a:t>
            </a:r>
            <a:r>
              <a:rPr lang="en-US" b="1" dirty="0" err="1" smtClean="0"/>
              <a:t>phần</a:t>
            </a:r>
            <a:r>
              <a:rPr lang="en-US" b="1" dirty="0" smtClean="0"/>
              <a:t> </a:t>
            </a:r>
            <a:r>
              <a:rPr lang="en-US" b="1" dirty="0" err="1" smtClean="0"/>
              <a:t>trước</a:t>
            </a:r>
            <a:r>
              <a:rPr lang="en-US" b="1" dirty="0" smtClean="0"/>
              <a:t> </a:t>
            </a:r>
            <a:r>
              <a:rPr lang="en-US" b="1" dirty="0" err="1" smtClean="0"/>
              <a:t>bổ</a:t>
            </a:r>
            <a:r>
              <a:rPr lang="en-US" b="1" dirty="0" smtClean="0"/>
              <a:t> sung </a:t>
            </a:r>
            <a:r>
              <a:rPr lang="en-US" b="1" dirty="0" err="1" smtClean="0"/>
              <a:t>cho</a:t>
            </a:r>
            <a:r>
              <a:rPr lang="en-US" b="1" dirty="0" smtClean="0"/>
              <a:t> </a:t>
            </a:r>
            <a:r>
              <a:rPr lang="en-US" b="1" dirty="0" err="1" smtClean="0"/>
              <a:t>danh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/>
              <a:t>ý </a:t>
            </a:r>
            <a:r>
              <a:rPr lang="en-US" b="1" dirty="0" err="1"/>
              <a:t>nghĩa</a:t>
            </a:r>
            <a:r>
              <a:rPr lang="en-US" b="1" dirty="0"/>
              <a:t> </a:t>
            </a:r>
            <a:r>
              <a:rPr lang="en-US" b="1" dirty="0" err="1" smtClean="0"/>
              <a:t>về</a:t>
            </a:r>
            <a:r>
              <a:rPr lang="en-US" b="1" dirty="0" smtClean="0"/>
              <a:t> </a:t>
            </a:r>
            <a:r>
              <a:rPr lang="en-US" b="1" dirty="0" err="1"/>
              <a:t>mặt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>
                <a:latin typeface="VNI-Times" pitchFamily="2" charset="0"/>
              </a:rPr>
              <a:t>?</a:t>
            </a:r>
            <a:r>
              <a:rPr lang="en-US" dirty="0">
                <a:latin typeface="VNI-Times" pitchFamily="2" charset="0"/>
              </a:rPr>
              <a:t> </a:t>
            </a:r>
          </a:p>
        </p:txBody>
      </p:sp>
      <p:sp>
        <p:nvSpPr>
          <p:cNvPr id="55" name="Text Box 328"/>
          <p:cNvSpPr txBox="1">
            <a:spLocks noChangeArrowheads="1"/>
          </p:cNvSpPr>
          <p:nvPr/>
        </p:nvSpPr>
        <p:spPr bwMode="auto">
          <a:xfrm>
            <a:off x="457200" y="5410200"/>
            <a:ext cx="80010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trung</a:t>
            </a:r>
            <a:r>
              <a:rPr lang="en-US" b="1" dirty="0"/>
              <a:t> </a:t>
            </a:r>
            <a:r>
              <a:rPr lang="en-US" b="1" dirty="0" err="1"/>
              <a:t>tâm</a:t>
            </a:r>
            <a:r>
              <a:rPr lang="en-US" b="1" dirty="0"/>
              <a:t> 2 (T2) </a:t>
            </a:r>
            <a:r>
              <a:rPr lang="en-US" b="1" dirty="0" err="1"/>
              <a:t>thường</a:t>
            </a:r>
            <a:r>
              <a:rPr lang="en-US" b="1" dirty="0"/>
              <a:t> do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chỉ</a:t>
            </a:r>
            <a:r>
              <a:rPr lang="en-US" b="1" dirty="0" smtClean="0"/>
              <a:t> ...... </a:t>
            </a:r>
            <a:r>
              <a:rPr lang="en-US" b="1" dirty="0" err="1"/>
              <a:t>nào</a:t>
            </a:r>
            <a:r>
              <a:rPr lang="en-US" b="1" dirty="0"/>
              <a:t> </a:t>
            </a: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/>
              <a:t>nhiệm</a:t>
            </a:r>
            <a:r>
              <a:rPr lang="en-US" b="1" dirty="0">
                <a:latin typeface="VNI-Times" pitchFamily="2" charset="0"/>
              </a:rPr>
              <a:t>?</a:t>
            </a:r>
            <a:r>
              <a:rPr lang="en-US" dirty="0">
                <a:latin typeface="VNI-Times" pitchFamily="2" charset="0"/>
              </a:rPr>
              <a:t> </a:t>
            </a:r>
          </a:p>
        </p:txBody>
      </p:sp>
      <p:sp>
        <p:nvSpPr>
          <p:cNvPr id="56" name="Text Box 329"/>
          <p:cNvSpPr txBox="1">
            <a:spLocks noChangeArrowheads="1"/>
          </p:cNvSpPr>
          <p:nvPr/>
        </p:nvSpPr>
        <p:spPr bwMode="auto">
          <a:xfrm>
            <a:off x="228600" y="5486400"/>
            <a:ext cx="8382000" cy="36933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“</a:t>
            </a:r>
            <a:r>
              <a:rPr lang="en-US" b="1" dirty="0">
                <a:solidFill>
                  <a:srgbClr val="FFFF00"/>
                </a:solidFill>
              </a:rPr>
              <a:t>con, </a:t>
            </a:r>
            <a:r>
              <a:rPr lang="en-US" b="1" dirty="0" err="1">
                <a:solidFill>
                  <a:srgbClr val="FFFF00"/>
                </a:solidFill>
              </a:rPr>
              <a:t>cái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chiếc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quyển</a:t>
            </a:r>
            <a:r>
              <a:rPr lang="en-US" b="1" dirty="0"/>
              <a:t>” </a:t>
            </a:r>
            <a:r>
              <a:rPr lang="en-US" b="1" dirty="0" err="1"/>
              <a:t>thuộc</a:t>
            </a:r>
            <a:r>
              <a:rPr lang="en-US" b="1" dirty="0"/>
              <a:t> </a:t>
            </a:r>
            <a:r>
              <a:rPr lang="en-US" b="1" dirty="0" err="1"/>
              <a:t>loại</a:t>
            </a:r>
            <a:r>
              <a:rPr lang="en-US" b="1" dirty="0"/>
              <a:t>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chỉ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 smtClean="0"/>
              <a:t>vị</a:t>
            </a:r>
            <a:r>
              <a:rPr lang="en-US" b="1" dirty="0" smtClean="0"/>
              <a:t>........</a:t>
            </a:r>
            <a:r>
              <a:rPr lang="en-US" b="1" dirty="0" smtClean="0">
                <a:latin typeface="VNI-Times" pitchFamily="2" charset="0"/>
              </a:rPr>
              <a:t>?</a:t>
            </a:r>
            <a:r>
              <a:rPr lang="en-US" dirty="0" smtClean="0">
                <a:latin typeface="VNI-Times" pitchFamily="2" charset="0"/>
              </a:rPr>
              <a:t> </a:t>
            </a:r>
            <a:endParaRPr lang="en-US" dirty="0">
              <a:latin typeface="VNI-Times" pitchFamily="2" charset="0"/>
            </a:endParaRPr>
          </a:p>
        </p:txBody>
      </p:sp>
      <p:sp>
        <p:nvSpPr>
          <p:cNvPr id="57" name="Text Box 352"/>
          <p:cNvSpPr txBox="1">
            <a:spLocks noChangeArrowheads="1"/>
          </p:cNvSpPr>
          <p:nvPr/>
        </p:nvSpPr>
        <p:spPr bwMode="auto">
          <a:xfrm>
            <a:off x="0" y="5410200"/>
            <a:ext cx="8382000" cy="831850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/>
              <a:t>Đây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tên</a:t>
            </a:r>
            <a:r>
              <a:rPr lang="en-US" b="1" dirty="0"/>
              <a:t> </a:t>
            </a:r>
            <a:r>
              <a:rPr lang="en-US" b="1" dirty="0" err="1"/>
              <a:t>gọi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do </a:t>
            </a:r>
            <a:r>
              <a:rPr lang="en-US" b="1" dirty="0" err="1"/>
              <a:t>danh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phụ</a:t>
            </a:r>
            <a:r>
              <a:rPr lang="en-US" b="1" dirty="0"/>
              <a:t> </a:t>
            </a:r>
            <a:r>
              <a:rPr lang="en-US" b="1" dirty="0" err="1"/>
              <a:t>thuộc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>
                <a:latin typeface="VNI-Times" pitchFamily="2" charset="0"/>
              </a:rPr>
              <a:t>?</a:t>
            </a:r>
            <a:r>
              <a:rPr lang="en-US" dirty="0">
                <a:latin typeface="VNI-Times" pitchFamily="2" charset="0"/>
              </a:rPr>
              <a:t> </a:t>
            </a:r>
          </a:p>
        </p:txBody>
      </p:sp>
      <p:graphicFrame>
        <p:nvGraphicFramePr>
          <p:cNvPr id="58" name="Group 436"/>
          <p:cNvGraphicFramePr>
            <a:graphicFrameLocks noGrp="1"/>
          </p:cNvGraphicFramePr>
          <p:nvPr/>
        </p:nvGraphicFramePr>
        <p:xfrm>
          <a:off x="1600200" y="6184900"/>
          <a:ext cx="5943600" cy="533400"/>
        </p:xfrm>
        <a:graphic>
          <a:graphicData uri="http://schemas.openxmlformats.org/drawingml/2006/table">
            <a:tbl>
              <a:tblPr/>
              <a:tblGrid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  <a:gridCol w="660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Ụ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Ừ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48" grpId="0" animBg="1"/>
      <p:bldP spid="48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52600" y="914400"/>
            <a:ext cx="533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0066FF"/>
                </a:solidFill>
              </a:rPr>
              <a:t>DẶN DÒ</a:t>
            </a:r>
            <a:endParaRPr lang="en-US" sz="3200" b="1" dirty="0">
              <a:solidFill>
                <a:srgbClr val="0066FF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8229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- </a:t>
            </a:r>
            <a:r>
              <a:rPr lang="en-US" b="1" dirty="0" err="1" smtClean="0">
                <a:solidFill>
                  <a:schemeClr val="tx1"/>
                </a:solidFill>
                <a:latin typeface="VNI-Times" pitchFamily="2" charset="0"/>
              </a:rPr>
              <a:t>Hoïc</a:t>
            </a:r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thuoäc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2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Ghi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nhôù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SGK</a:t>
            </a:r>
          </a:p>
          <a:p>
            <a:pPr algn="l" eaLnBrk="0" hangingPunct="0"/>
            <a:endParaRPr lang="en-US" b="1" dirty="0">
              <a:solidFill>
                <a:schemeClr val="tx1"/>
              </a:solidFill>
              <a:latin typeface="VNI-Times" pitchFamily="2" charset="0"/>
            </a:endParaRPr>
          </a:p>
          <a:p>
            <a:pPr algn="l" eaLnBrk="0" hangingPunct="0"/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- </a:t>
            </a:r>
            <a:r>
              <a:rPr lang="en-US" b="1" dirty="0" err="1" smtClean="0">
                <a:solidFill>
                  <a:schemeClr val="tx1"/>
                </a:solidFill>
                <a:latin typeface="VNI-Times" pitchFamily="2" charset="0"/>
              </a:rPr>
              <a:t>Xem</a:t>
            </a:r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laïi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baøi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taäp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baøi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taäp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ñaõ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laøm</a:t>
            </a:r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.</a:t>
            </a:r>
          </a:p>
          <a:p>
            <a:pPr algn="l" eaLnBrk="0" hangingPunct="0"/>
            <a:endParaRPr lang="en-US" b="1" dirty="0">
              <a:solidFill>
                <a:schemeClr val="tx1"/>
              </a:solidFill>
              <a:latin typeface="VNI-Times" pitchFamily="2" charset="0"/>
            </a:endParaRPr>
          </a:p>
          <a:p>
            <a:pPr algn="l" eaLnBrk="0" hangingPunct="0"/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-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Soaïn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baøi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môùi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: HDÑT : </a:t>
            </a:r>
            <a:r>
              <a:rPr lang="en-US" b="1" dirty="0" err="1">
                <a:solidFill>
                  <a:srgbClr val="FF3300"/>
                </a:solidFill>
                <a:latin typeface="VNI-Times" pitchFamily="2" charset="0"/>
              </a:rPr>
              <a:t>Chaân</a:t>
            </a:r>
            <a:r>
              <a:rPr lang="en-US" b="1" dirty="0">
                <a:solidFill>
                  <a:srgbClr val="FF3300"/>
                </a:solidFill>
                <a:latin typeface="VNI-Times" pitchFamily="2" charset="0"/>
              </a:rPr>
              <a:t>, </a:t>
            </a:r>
            <a:r>
              <a:rPr lang="en-US" b="1" dirty="0" err="1">
                <a:solidFill>
                  <a:srgbClr val="FF3300"/>
                </a:solidFill>
                <a:latin typeface="VNI-Times" pitchFamily="2" charset="0"/>
              </a:rPr>
              <a:t>Tay</a:t>
            </a:r>
            <a:r>
              <a:rPr lang="en-US" b="1" dirty="0">
                <a:solidFill>
                  <a:srgbClr val="FF3300"/>
                </a:solidFill>
                <a:latin typeface="VNI-Times" pitchFamily="2" charset="0"/>
              </a:rPr>
              <a:t>, Tai, </a:t>
            </a:r>
            <a:r>
              <a:rPr lang="en-US" b="1" dirty="0" err="1">
                <a:solidFill>
                  <a:srgbClr val="FF3300"/>
                </a:solidFill>
                <a:latin typeface="VNI-Times" pitchFamily="2" charset="0"/>
              </a:rPr>
              <a:t>Maét</a:t>
            </a:r>
            <a:r>
              <a:rPr lang="en-US" b="1" dirty="0">
                <a:solidFill>
                  <a:srgbClr val="FF3300"/>
                </a:solidFill>
                <a:latin typeface="VNI-Times" pitchFamily="2" charset="0"/>
              </a:rPr>
              <a:t>, </a:t>
            </a:r>
            <a:r>
              <a:rPr lang="en-US" b="1" dirty="0" err="1">
                <a:solidFill>
                  <a:srgbClr val="FF3300"/>
                </a:solidFill>
                <a:latin typeface="VNI-Times" pitchFamily="2" charset="0"/>
              </a:rPr>
              <a:t>Mieäng</a:t>
            </a:r>
            <a:endParaRPr lang="en-US" b="1" dirty="0">
              <a:solidFill>
                <a:srgbClr val="FF3300"/>
              </a:solidFill>
              <a:latin typeface="VNI-Times" pitchFamily="2" charset="0"/>
            </a:endParaRPr>
          </a:p>
          <a:p>
            <a:pPr lvl="1" algn="l" eaLnBrk="0" hangingPunct="0"/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+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Ñoïc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vaø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keå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toùm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laïi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truyeän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.</a:t>
            </a:r>
          </a:p>
          <a:p>
            <a:pPr lvl="1" algn="l" eaLnBrk="0" hangingPunct="0"/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+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Traû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lôøi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caâu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hoûi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phaàn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Ñoïc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–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Hieåu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vaên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VNI-Times" pitchFamily="2" charset="0"/>
              </a:rPr>
              <a:t>baûn</a:t>
            </a:r>
            <a:r>
              <a:rPr lang="en-US" b="1" dirty="0">
                <a:solidFill>
                  <a:schemeClr val="tx1"/>
                </a:solidFill>
                <a:latin typeface="VNI-Times" pitchFamily="2" charset="0"/>
              </a:rPr>
              <a:t> SGK</a:t>
            </a:r>
            <a:r>
              <a:rPr lang="en-US" b="1" dirty="0" smtClean="0">
                <a:solidFill>
                  <a:schemeClr val="tx1"/>
                </a:solidFill>
                <a:latin typeface="VNI-Times" pitchFamily="2" charset="0"/>
              </a:rPr>
              <a:t>.</a:t>
            </a:r>
            <a:endParaRPr lang="en-US" b="1" dirty="0">
              <a:solidFill>
                <a:schemeClr val="tx1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52400" y="228600"/>
            <a:ext cx="5943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slop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TRÖÔØNG THCS 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BOÂNG SAO A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NI-Oliver " pitchFamily="2" charset="0"/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971800"/>
            <a:ext cx="6019800" cy="12954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  <a:t>CAÙM ÔN QUYÙ THAÀY COÂ</a:t>
            </a:r>
            <a:b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</a:br>
            <a:r>
              <a:rPr lang="en-US" sz="4000" dirty="0" smtClean="0">
                <a:solidFill>
                  <a:srgbClr val="0070C0"/>
                </a:solidFill>
                <a:latin typeface="VNI-Oliver " pitchFamily="2" charset="0"/>
              </a:rPr>
              <a:t>ÑEÁN VÔÙI TIEÁT HOÏC HOÂM NAY</a:t>
            </a:r>
            <a:endParaRPr lang="en-US" sz="4000" dirty="0">
              <a:solidFill>
                <a:srgbClr val="0070C0"/>
              </a:solidFill>
              <a:latin typeface="VNI-Oliver " pitchFamily="2" charset="0"/>
            </a:endParaRPr>
          </a:p>
        </p:txBody>
      </p:sp>
      <p:pic>
        <p:nvPicPr>
          <p:cNvPr id="10" name="Picture 13" descr="http://www.cutecolors.com/321/anibears/cutecolorsanibear11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419600"/>
            <a:ext cx="895350" cy="933450"/>
          </a:xfrm>
          <a:prstGeom prst="rect">
            <a:avLst/>
          </a:prstGeom>
          <a:noFill/>
        </p:spPr>
      </p:pic>
      <p:pic>
        <p:nvPicPr>
          <p:cNvPr id="11" name="Picture 15" descr="http://www.cutecolors.com/321/anibears/cutecolorsanibear8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38225" y="4419600"/>
            <a:ext cx="561975" cy="809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4068" y="395068"/>
            <a:ext cx="6827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Gạch dưới cụm danh từ và xếp vào mô hình :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66800"/>
            <a:ext cx="8291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smtClean="0"/>
              <a:t>1. Âu Cơ sinh ra một trăm người con hồng hào, đẹp đẽ.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39285"/>
            <a:ext cx="8889228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2. Vua bảo : một trăm ván cơm nếp, một trăm nệp bánh chưng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   và voi chín ngà, gà chín cựa, ngựa chín hồng mao.</a:t>
            </a:r>
            <a:endParaRPr lang="en-US" sz="23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830324"/>
            <a:ext cx="718498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3. Ở làng Gióng có hai vợ chồng chăm chỉ làm ăn.</a:t>
            </a:r>
            <a:endParaRPr lang="en-US" sz="23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491885"/>
            <a:ext cx="7489551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4. Ông về tâu với vua sắm cho ta một con ngựa sắt,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</a:t>
            </a:r>
            <a:r>
              <a:rPr lang="en-US" sz="2300" b="1" dirty="0" smtClean="0"/>
              <a:t>   một cái roi sắt và một tấm áo giáp sắt...</a:t>
            </a:r>
            <a:endParaRPr lang="en-US" sz="23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06724"/>
            <a:ext cx="895469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5. Ngày xưa, có hai vợ chồng nghèo đi ở cho một nhà phú ông.</a:t>
            </a:r>
            <a:endParaRPr lang="en-US" sz="23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168285"/>
            <a:ext cx="8246168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6. Hãy về sắm đủ một chĩnh vàng cốm, mười tấm lụa đào,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</a:t>
            </a:r>
            <a:r>
              <a:rPr lang="en-US" sz="2300" b="1" dirty="0" smtClean="0"/>
              <a:t>   mười con lợn béo, mười vò rượu tăm đem sang đây.</a:t>
            </a:r>
            <a:endParaRPr lang="en-US" sz="2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1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502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003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2004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505"/>
                            </p:stCondLst>
                            <p:childTnLst>
                              <p:par>
                                <p:cTn id="3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4068" y="395068"/>
            <a:ext cx="6827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Gạch dưới cụm danh từ và xếp vào mô hình :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66800"/>
            <a:ext cx="8291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smtClean="0"/>
              <a:t>1. Âu Cơ sinh ra </a:t>
            </a:r>
            <a:r>
              <a:rPr lang="en-US" sz="2400" b="1" u="sng" dirty="0" smtClean="0">
                <a:solidFill>
                  <a:srgbClr val="7030A0"/>
                </a:solidFill>
              </a:rPr>
              <a:t>một trăm người con hồng hào, đẹp đẽ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39285"/>
            <a:ext cx="8889228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2. Vua bảo :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trăm ván cơm nếp</a:t>
            </a:r>
            <a:r>
              <a:rPr lang="en-US" sz="2300" b="1" dirty="0" smtClean="0"/>
              <a:t>,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trăm nệp bánh chưng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   và voi </a:t>
            </a:r>
            <a:r>
              <a:rPr lang="en-US" sz="2300" b="1" u="sng" dirty="0" smtClean="0">
                <a:solidFill>
                  <a:srgbClr val="7030A0"/>
                </a:solidFill>
              </a:rPr>
              <a:t>chín ngà</a:t>
            </a:r>
            <a:r>
              <a:rPr lang="en-US" sz="2300" b="1" dirty="0" smtClean="0"/>
              <a:t>, gà </a:t>
            </a:r>
            <a:r>
              <a:rPr lang="en-US" sz="2300" b="1" u="sng" dirty="0" smtClean="0">
                <a:solidFill>
                  <a:srgbClr val="7030A0"/>
                </a:solidFill>
              </a:rPr>
              <a:t>chín cựa</a:t>
            </a:r>
            <a:r>
              <a:rPr lang="en-US" sz="2300" b="1" dirty="0" smtClean="0"/>
              <a:t>, ngựa </a:t>
            </a:r>
            <a:r>
              <a:rPr lang="en-US" sz="2300" b="1" u="sng" dirty="0" smtClean="0">
                <a:solidFill>
                  <a:srgbClr val="7030A0"/>
                </a:solidFill>
              </a:rPr>
              <a:t>chín hồng mao</a:t>
            </a:r>
            <a:r>
              <a:rPr lang="en-US" sz="2300" b="1" dirty="0" smtClean="0"/>
              <a:t>.</a:t>
            </a:r>
            <a:endParaRPr lang="en-US" sz="23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830324"/>
            <a:ext cx="718498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3. Ở làng Gióng có </a:t>
            </a:r>
            <a:r>
              <a:rPr lang="en-US" sz="2300" b="1" u="sng" dirty="0" smtClean="0">
                <a:solidFill>
                  <a:srgbClr val="7030A0"/>
                </a:solidFill>
              </a:rPr>
              <a:t>hai vợ chồng chăm chỉ làm ăn</a:t>
            </a:r>
            <a:r>
              <a:rPr lang="en-US" sz="2300" b="1" dirty="0" smtClean="0"/>
              <a:t>.</a:t>
            </a:r>
            <a:endParaRPr lang="en-US" sz="23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491885"/>
            <a:ext cx="7489551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4. Ông về tâu với vua sắm cho ta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con ngựa sắt</a:t>
            </a:r>
            <a:r>
              <a:rPr lang="en-US" sz="2300" b="1" dirty="0" smtClean="0"/>
              <a:t>,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</a:t>
            </a:r>
            <a:r>
              <a:rPr lang="en-US" sz="2300" b="1" dirty="0" smtClean="0"/>
              <a:t>  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cái roi sắt </a:t>
            </a:r>
            <a:r>
              <a:rPr lang="en-US" sz="2300" b="1" dirty="0" smtClean="0"/>
              <a:t>và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tấm áo giáp sắt</a:t>
            </a:r>
            <a:r>
              <a:rPr lang="en-US" sz="2300" b="1" dirty="0" smtClean="0"/>
              <a:t>...</a:t>
            </a:r>
            <a:endParaRPr lang="en-US" sz="23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06724"/>
            <a:ext cx="895469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5. </a:t>
            </a:r>
            <a:r>
              <a:rPr lang="en-US" sz="2300" b="1" u="sng" dirty="0" smtClean="0">
                <a:solidFill>
                  <a:srgbClr val="7030A0"/>
                </a:solidFill>
              </a:rPr>
              <a:t>Ngày xưa</a:t>
            </a:r>
            <a:r>
              <a:rPr lang="en-US" sz="2300" b="1" dirty="0" smtClean="0"/>
              <a:t>, có </a:t>
            </a:r>
            <a:r>
              <a:rPr lang="en-US" sz="2300" b="1" u="sng" dirty="0" smtClean="0">
                <a:solidFill>
                  <a:srgbClr val="7030A0"/>
                </a:solidFill>
              </a:rPr>
              <a:t>hai vợ chồng nghèo </a:t>
            </a:r>
            <a:r>
              <a:rPr lang="en-US" sz="2300" b="1" dirty="0" smtClean="0"/>
              <a:t>đi ở cho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nhà phú ông</a:t>
            </a:r>
            <a:r>
              <a:rPr lang="en-US" sz="2300" b="1" dirty="0" smtClean="0"/>
              <a:t>.</a:t>
            </a:r>
            <a:endParaRPr lang="en-US" sz="23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168285"/>
            <a:ext cx="8246168" cy="8515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6. Hãy về sắm đủ </a:t>
            </a:r>
            <a:r>
              <a:rPr lang="en-US" sz="2300" b="1" u="sng" dirty="0" smtClean="0">
                <a:solidFill>
                  <a:srgbClr val="7030A0"/>
                </a:solidFill>
              </a:rPr>
              <a:t>một chĩnh vàng cốm</a:t>
            </a:r>
            <a:r>
              <a:rPr lang="en-US" sz="2300" b="1" dirty="0" smtClean="0"/>
              <a:t>, </a:t>
            </a:r>
            <a:r>
              <a:rPr lang="en-US" sz="2300" b="1" u="sng" dirty="0" smtClean="0">
                <a:solidFill>
                  <a:srgbClr val="7030A0"/>
                </a:solidFill>
              </a:rPr>
              <a:t>mười tấm lụa đào</a:t>
            </a:r>
            <a:r>
              <a:rPr lang="en-US" sz="2300" b="1" dirty="0" smtClean="0"/>
              <a:t>,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2300" b="1" dirty="0" smtClean="0"/>
              <a:t> </a:t>
            </a:r>
            <a:r>
              <a:rPr lang="en-US" sz="2300" b="1" dirty="0" smtClean="0"/>
              <a:t>   </a:t>
            </a:r>
            <a:r>
              <a:rPr lang="en-US" sz="2300" b="1" u="sng" dirty="0" smtClean="0">
                <a:solidFill>
                  <a:srgbClr val="7030A0"/>
                </a:solidFill>
              </a:rPr>
              <a:t>mười con lợn béo</a:t>
            </a:r>
            <a:r>
              <a:rPr lang="en-US" sz="2300" b="1" dirty="0" smtClean="0"/>
              <a:t>, </a:t>
            </a:r>
            <a:r>
              <a:rPr lang="en-US" sz="2300" b="1" u="sng" dirty="0" smtClean="0">
                <a:solidFill>
                  <a:srgbClr val="7030A0"/>
                </a:solidFill>
              </a:rPr>
              <a:t>mười vò rượu tăm </a:t>
            </a:r>
            <a:r>
              <a:rPr lang="en-US" sz="2300" b="1" dirty="0" smtClean="0"/>
              <a:t>đem sang đây.</a:t>
            </a:r>
            <a:endParaRPr lang="en-US" sz="2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501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502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3"/>
                            </p:stCondLst>
                            <p:childTnLst>
                              <p:par>
                                <p:cTn id="2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3004"/>
                            </p:stCondLst>
                            <p:childTnLst>
                              <p:par>
                                <p:cTn id="3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1505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234440"/>
          <a:ext cx="8458199" cy="387096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3000"/>
                <a:gridCol w="1447800"/>
                <a:gridCol w="1447800"/>
                <a:gridCol w="1295400"/>
                <a:gridCol w="2013527"/>
                <a:gridCol w="1110672"/>
              </a:tblGrid>
              <a:tr h="4301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trước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trung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tâm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sau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2</a:t>
                      </a:r>
                      <a:endParaRPr lang="en-US" sz="1600" b="1" u="none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 trăm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người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hồng</a:t>
                      </a:r>
                      <a:r>
                        <a:rPr lang="en-US" sz="1600" b="0" i="0" baseline="0" dirty="0" smtClean="0"/>
                        <a:t> hào, đẹp đẽ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</a:t>
                      </a:r>
                      <a:r>
                        <a:rPr lang="en-US" sz="1600" b="0" i="0" baseline="0" dirty="0" smtClean="0"/>
                        <a:t> trăm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ván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cơm</a:t>
                      </a:r>
                      <a:r>
                        <a:rPr lang="en-US" sz="1600" b="0" i="0" baseline="0" dirty="0" smtClean="0"/>
                        <a:t> nếp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</a:t>
                      </a:r>
                      <a:r>
                        <a:rPr lang="en-US" sz="1600" b="0" i="0" baseline="0" dirty="0" smtClean="0"/>
                        <a:t> trăm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nệp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bánh</a:t>
                      </a:r>
                      <a:r>
                        <a:rPr lang="en-US" sz="1600" b="0" i="0" baseline="0" dirty="0" smtClean="0"/>
                        <a:t> chưng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chín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ngà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chín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cựa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chín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hồng</a:t>
                      </a:r>
                      <a:r>
                        <a:rPr lang="en-US" sz="1600" b="0" i="0" baseline="0" dirty="0" smtClean="0"/>
                        <a:t> mao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hai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vợ</a:t>
                      </a:r>
                      <a:r>
                        <a:rPr lang="en-US" sz="1600" b="0" i="0" baseline="0" dirty="0" smtClean="0"/>
                        <a:t> chồng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chăm</a:t>
                      </a:r>
                      <a:r>
                        <a:rPr lang="en-US" sz="1600" b="0" i="0" baseline="0" dirty="0" smtClean="0"/>
                        <a:t> chỉ làm ăn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934716"/>
          <a:ext cx="8458199" cy="516128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3000"/>
                <a:gridCol w="1447800"/>
                <a:gridCol w="1447800"/>
                <a:gridCol w="1295400"/>
                <a:gridCol w="2013527"/>
                <a:gridCol w="1110672"/>
              </a:tblGrid>
              <a:tr h="4301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trước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trung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tâm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sau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2</a:t>
                      </a:r>
                      <a:endParaRPr lang="en-US" sz="1600" b="1" u="none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ngựa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sắt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cái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roi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sắt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tấm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áo</a:t>
                      </a:r>
                      <a:r>
                        <a:rPr lang="en-US" sz="1600" b="0" i="0" baseline="0" dirty="0" smtClean="0"/>
                        <a:t> giáp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sắt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ngày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xưa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hai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vợ</a:t>
                      </a:r>
                      <a:r>
                        <a:rPr lang="en-US" sz="1600" b="0" i="0" baseline="0" dirty="0" smtClean="0"/>
                        <a:t> chồng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nghèo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một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nhà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phú</a:t>
                      </a:r>
                      <a:r>
                        <a:rPr lang="en-US" sz="1600" b="0" i="0" baseline="0" dirty="0" smtClean="0"/>
                        <a:t> ông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một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chĩnh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vàng</a:t>
                      </a:r>
                      <a:r>
                        <a:rPr lang="en-US" sz="1600" b="0" i="0" baseline="0" dirty="0" smtClean="0"/>
                        <a:t> cốm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mười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tấm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lụa</a:t>
                      </a:r>
                      <a:r>
                        <a:rPr lang="en-US" sz="1600" b="0" i="0" baseline="0" dirty="0" smtClean="0"/>
                        <a:t> đào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mười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lợn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béo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430107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mười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vò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rượu</a:t>
                      </a:r>
                      <a:r>
                        <a:rPr lang="en-US" sz="1600" b="0" i="0" baseline="0" dirty="0" smtClean="0"/>
                        <a:t> tăm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52400" y="228600"/>
            <a:ext cx="5943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slop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TRÖÔØNG THCS </a:t>
            </a:r>
          </a:p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NI-Oliver " pitchFamily="2" charset="0"/>
              </a:rPr>
              <a:t>BOÂNG SAO A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NI-Oliver " pitchFamily="2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90800"/>
            <a:ext cx="5715000" cy="1470025"/>
          </a:xfrm>
        </p:spPr>
        <p:txBody>
          <a:bodyPr/>
          <a:lstStyle/>
          <a:p>
            <a:pPr algn="ctr"/>
            <a:r>
              <a:rPr lang="en-US" sz="2600" dirty="0" smtClean="0">
                <a:solidFill>
                  <a:srgbClr val="002060"/>
                </a:solidFill>
                <a:latin typeface="VNI-StageCoach" pitchFamily="2" charset="0"/>
              </a:rPr>
              <a:t>TIEÁT 42 + 43 :</a:t>
            </a:r>
            <a:r>
              <a:rPr lang="en-US" sz="2600" dirty="0">
                <a:solidFill>
                  <a:schemeClr val="tx2"/>
                </a:solidFill>
                <a:latin typeface="VNI-StageCoach" pitchFamily="2" charset="0"/>
              </a:rPr>
              <a:t/>
            </a:r>
            <a:br>
              <a:rPr lang="en-US" sz="2600" dirty="0">
                <a:solidFill>
                  <a:schemeClr val="tx2"/>
                </a:solidFill>
                <a:latin typeface="VNI-StageCoach" pitchFamily="2" charset="0"/>
              </a:rPr>
            </a:br>
            <a:r>
              <a:rPr lang="en-US" sz="6600" dirty="0" smtClean="0">
                <a:latin typeface="VNI-Peignot" pitchFamily="2" charset="0"/>
              </a:rPr>
              <a:t>CUÏM DANH TÖØ</a:t>
            </a:r>
            <a:endParaRPr lang="en-US" sz="6600" dirty="0">
              <a:latin typeface="VNI-Peignot" pitchFamily="2" charset="0"/>
            </a:endParaRPr>
          </a:p>
        </p:txBody>
      </p:sp>
      <p:pic>
        <p:nvPicPr>
          <p:cNvPr id="12" name="Picture 11" descr="NV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0"/>
            <a:ext cx="1222686" cy="769938"/>
          </a:xfrm>
          <a:prstGeom prst="rect">
            <a:avLst/>
          </a:prstGeom>
          <a:noFill/>
        </p:spPr>
      </p:pic>
      <p:sp>
        <p:nvSpPr>
          <p:cNvPr id="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400800"/>
            <a:ext cx="4811713" cy="403225"/>
          </a:xfrm>
        </p:spPr>
        <p:txBody>
          <a:bodyPr/>
          <a:lstStyle/>
          <a:p>
            <a:r>
              <a:rPr lang="en-US" sz="2000" dirty="0" err="1" smtClean="0">
                <a:latin typeface="VNI-Brush" pitchFamily="2" charset="0"/>
              </a:rPr>
              <a:t>Voõ</a:t>
            </a:r>
            <a:r>
              <a:rPr lang="en-US" sz="2000" dirty="0" smtClean="0">
                <a:latin typeface="VNI-Brush" pitchFamily="2" charset="0"/>
              </a:rPr>
              <a:t> Minh </a:t>
            </a:r>
            <a:r>
              <a:rPr lang="en-US" sz="2000" dirty="0" err="1" smtClean="0">
                <a:latin typeface="VNI-Brush" pitchFamily="2" charset="0"/>
              </a:rPr>
              <a:t>Hoaøng</a:t>
            </a:r>
            <a:r>
              <a:rPr lang="en-US" sz="2000" dirty="0" smtClean="0">
                <a:latin typeface="VNI-Brush" pitchFamily="2" charset="0"/>
              </a:rPr>
              <a:t> </a:t>
            </a:r>
            <a:r>
              <a:rPr lang="en-US" sz="2000" dirty="0" err="1" smtClean="0">
                <a:latin typeface="VNI-Brush" pitchFamily="2" charset="0"/>
              </a:rPr>
              <a:t>Anh</a:t>
            </a:r>
            <a:endParaRPr lang="en-US" sz="2000" dirty="0">
              <a:latin typeface="VNI-Brush" pitchFamily="2" charset="0"/>
            </a:endParaRPr>
          </a:p>
        </p:txBody>
      </p:sp>
      <p:pic>
        <p:nvPicPr>
          <p:cNvPr id="14" name="Picture 13" descr="http://www.cutecolors.com/321/anibears/cutecolorsanibear11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419600"/>
            <a:ext cx="895350" cy="933450"/>
          </a:xfrm>
          <a:prstGeom prst="rect">
            <a:avLst/>
          </a:prstGeom>
          <a:noFill/>
        </p:spPr>
      </p:pic>
      <p:pic>
        <p:nvPicPr>
          <p:cNvPr id="15" name="Picture 15" descr="http://www.cutecolors.com/321/anibears/cutecolorsanibear8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6800" y="4419600"/>
            <a:ext cx="561975" cy="809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gray">
          <a:xfrm>
            <a:off x="1970088" y="1708150"/>
            <a:ext cx="5556250" cy="14478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black">
          <a:xfrm>
            <a:off x="3398838" y="1854200"/>
            <a:ext cx="5095875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 smtClean="0"/>
              <a:t>- </a:t>
            </a:r>
            <a:r>
              <a:rPr lang="en-US" b="1" dirty="0" err="1" smtClean="0"/>
              <a:t>Thế</a:t>
            </a:r>
            <a:r>
              <a:rPr lang="en-US" b="1" dirty="0" smtClean="0"/>
              <a:t> </a:t>
            </a:r>
            <a:r>
              <a:rPr lang="en-US" b="1" dirty="0" err="1" smtClean="0"/>
              <a:t>nào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/>
              <a:t>d</a:t>
            </a:r>
            <a:r>
              <a:rPr lang="en-US" b="1" dirty="0" err="1" smtClean="0"/>
              <a:t>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chung</a:t>
            </a:r>
            <a:r>
              <a:rPr lang="en-US" b="1" dirty="0" smtClean="0"/>
              <a:t>, </a:t>
            </a:r>
          </a:p>
          <a:p>
            <a:pPr algn="l">
              <a:spcBef>
                <a:spcPct val="50000"/>
              </a:spcBef>
            </a:pPr>
            <a:r>
              <a:rPr lang="en-US" b="1" dirty="0" smtClean="0"/>
              <a:t>  </a:t>
            </a:r>
            <a:r>
              <a:rPr lang="en-US" b="1" dirty="0" err="1"/>
              <a:t>d</a:t>
            </a:r>
            <a:r>
              <a:rPr lang="en-US" b="1" dirty="0" err="1" smtClean="0"/>
              <a:t>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riêng</a:t>
            </a:r>
            <a:r>
              <a:rPr lang="en-US" b="1" dirty="0" smtClean="0"/>
              <a:t> ?</a:t>
            </a:r>
          </a:p>
          <a:p>
            <a:pPr algn="l">
              <a:spcBef>
                <a:spcPct val="50000"/>
              </a:spcBef>
            </a:pPr>
            <a:r>
              <a:rPr lang="en-US" b="1" dirty="0" smtClean="0"/>
              <a:t>- Cho </a:t>
            </a:r>
            <a:r>
              <a:rPr lang="en-US" b="1" dirty="0" err="1" smtClean="0"/>
              <a:t>ví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2 </a:t>
            </a:r>
            <a:r>
              <a:rPr lang="en-US" b="1" dirty="0" err="1" smtClean="0"/>
              <a:t>loại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gray">
          <a:xfrm>
            <a:off x="2782888" y="2212975"/>
            <a:ext cx="533400" cy="3810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8613" name="Picture 5" descr="DO_circl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5850" y="1562100"/>
            <a:ext cx="1714500" cy="1714500"/>
          </a:xfrm>
          <a:prstGeom prst="rect">
            <a:avLst/>
          </a:prstGeom>
          <a:noFill/>
        </p:spPr>
      </p:pic>
      <p:sp>
        <p:nvSpPr>
          <p:cNvPr id="686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KiỂM</a:t>
            </a:r>
            <a:r>
              <a:rPr lang="en-US" dirty="0" smtClean="0"/>
              <a:t> TRA BÀI CŨ</a:t>
            </a:r>
            <a:endParaRPr lang="en-US" dirty="0"/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black">
          <a:xfrm>
            <a:off x="1092200" y="2057400"/>
            <a:ext cx="167005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01</a:t>
            </a:r>
            <a:endParaRPr lang="en-US" sz="4000" b="1" dirty="0"/>
          </a:p>
        </p:txBody>
      </p:sp>
      <p:sp>
        <p:nvSpPr>
          <p:cNvPr id="68616" name="AutoShape 8"/>
          <p:cNvSpPr>
            <a:spLocks noChangeArrowheads="1"/>
          </p:cNvSpPr>
          <p:nvPr/>
        </p:nvSpPr>
        <p:spPr bwMode="gray">
          <a:xfrm>
            <a:off x="1970088" y="3860800"/>
            <a:ext cx="5556250" cy="14478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black">
          <a:xfrm>
            <a:off x="3429000" y="4043571"/>
            <a:ext cx="5095875" cy="1061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 err="1" smtClean="0"/>
              <a:t>Từ</a:t>
            </a:r>
            <a:r>
              <a:rPr lang="en-US" b="1" dirty="0" smtClean="0"/>
              <a:t> in </a:t>
            </a:r>
            <a:r>
              <a:rPr lang="en-US" b="1" dirty="0" err="1" smtClean="0"/>
              <a:t>đậm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sau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phải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/>
              <a:t>d</a:t>
            </a:r>
            <a:r>
              <a:rPr lang="en-US" b="1" dirty="0" err="1" smtClean="0"/>
              <a:t>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riêng</a:t>
            </a:r>
            <a:r>
              <a:rPr lang="en-US" b="1" dirty="0" smtClean="0"/>
              <a:t> </a:t>
            </a:r>
            <a:r>
              <a:rPr lang="en-US" b="1" dirty="0" err="1" smtClean="0"/>
              <a:t>không</a:t>
            </a:r>
            <a:r>
              <a:rPr lang="en-US" b="1" dirty="0" smtClean="0"/>
              <a:t> ? </a:t>
            </a:r>
            <a:r>
              <a:rPr lang="en-US" b="1" dirty="0" err="1" smtClean="0"/>
              <a:t>Vì</a:t>
            </a:r>
            <a:r>
              <a:rPr lang="en-US" b="1" dirty="0" smtClean="0"/>
              <a:t> </a:t>
            </a:r>
            <a:r>
              <a:rPr lang="en-US" b="1" dirty="0" err="1" smtClean="0"/>
              <a:t>sao</a:t>
            </a:r>
            <a:r>
              <a:rPr lang="en-US" b="1" dirty="0" smtClean="0"/>
              <a:t> ?</a:t>
            </a:r>
          </a:p>
          <a:p>
            <a:pPr algn="l">
              <a:spcBef>
                <a:spcPct val="50000"/>
              </a:spcBef>
            </a:pPr>
            <a:r>
              <a:rPr lang="en-US" dirty="0" smtClean="0"/>
              <a:t>“</a:t>
            </a:r>
            <a:r>
              <a:rPr lang="en-US" dirty="0" err="1" smtClean="0"/>
              <a:t>Nàng</a:t>
            </a:r>
            <a:r>
              <a:rPr lang="en-US" b="1" dirty="0" smtClean="0"/>
              <a:t> ÚT</a:t>
            </a:r>
            <a:r>
              <a:rPr lang="en-US" dirty="0" smtClean="0"/>
              <a:t> </a:t>
            </a:r>
            <a:r>
              <a:rPr lang="en-US" dirty="0" err="1" smtClean="0"/>
              <a:t>bẽn</a:t>
            </a:r>
            <a:r>
              <a:rPr lang="en-US" dirty="0" smtClean="0"/>
              <a:t> </a:t>
            </a:r>
            <a:r>
              <a:rPr lang="en-US" dirty="0" err="1" smtClean="0"/>
              <a:t>lẽn</a:t>
            </a:r>
            <a:r>
              <a:rPr lang="en-US" dirty="0" smtClean="0"/>
              <a:t> </a:t>
            </a:r>
            <a:r>
              <a:rPr lang="en-US" dirty="0" err="1" smtClean="0"/>
              <a:t>dâng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vua</a:t>
            </a:r>
            <a:r>
              <a:rPr lang="en-US" dirty="0" smtClean="0"/>
              <a:t> </a:t>
            </a:r>
            <a:r>
              <a:rPr lang="en-US" dirty="0" err="1" smtClean="0"/>
              <a:t>mâm</a:t>
            </a:r>
            <a:r>
              <a:rPr lang="en-US" dirty="0" smtClean="0"/>
              <a:t> </a:t>
            </a:r>
            <a:r>
              <a:rPr lang="en-US" dirty="0" err="1" smtClean="0"/>
              <a:t>bánh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”</a:t>
            </a:r>
            <a:endParaRPr lang="en-US" b="1" dirty="0"/>
          </a:p>
        </p:txBody>
      </p:sp>
      <p:sp>
        <p:nvSpPr>
          <p:cNvPr id="68618" name="AutoShape 10"/>
          <p:cNvSpPr>
            <a:spLocks noChangeArrowheads="1"/>
          </p:cNvSpPr>
          <p:nvPr/>
        </p:nvSpPr>
        <p:spPr bwMode="gray">
          <a:xfrm>
            <a:off x="2811463" y="4356100"/>
            <a:ext cx="533400" cy="3810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8619" name="Picture 11" descr="DP_circl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04900" y="3657600"/>
            <a:ext cx="1727200" cy="1727200"/>
          </a:xfrm>
          <a:prstGeom prst="rect">
            <a:avLst/>
          </a:prstGeom>
          <a:noFill/>
        </p:spPr>
      </p:pic>
      <p:sp>
        <p:nvSpPr>
          <p:cNvPr id="16" name="Text Box 7"/>
          <p:cNvSpPr txBox="1">
            <a:spLocks noChangeArrowheads="1"/>
          </p:cNvSpPr>
          <p:nvPr/>
        </p:nvSpPr>
        <p:spPr bwMode="black">
          <a:xfrm>
            <a:off x="1066800" y="4191000"/>
            <a:ext cx="167005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02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/>
      <p:bldP spid="68611" grpId="0"/>
      <p:bldP spid="68612" grpId="0" animBg="1"/>
      <p:bldP spid="68615" grpId="0"/>
      <p:bldP spid="68616" grpId="0" animBg="1"/>
      <p:bldP spid="68617" grpId="0"/>
      <p:bldP spid="68618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pic>
        <p:nvPicPr>
          <p:cNvPr id="10" name="Picture 4" descr="Bible2 S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85800"/>
            <a:ext cx="632389" cy="3048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9906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1 / 116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1066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ngày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xưa</a:t>
            </a:r>
            <a:endParaRPr lang="en-US" sz="16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Arc 13"/>
          <p:cNvSpPr/>
          <p:nvPr/>
        </p:nvSpPr>
        <p:spPr bwMode="auto">
          <a:xfrm rot="7544543">
            <a:off x="3742364" y="665798"/>
            <a:ext cx="444372" cy="963500"/>
          </a:xfrm>
          <a:prstGeom prst="arc">
            <a:avLst>
              <a:gd name="adj1" fmla="val 15456329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3200" y="15240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hai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vợ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chồng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ông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lão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đánh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cá</a:t>
            </a:r>
            <a:endParaRPr lang="en-US" sz="16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Arc 15"/>
          <p:cNvSpPr/>
          <p:nvPr/>
        </p:nvSpPr>
        <p:spPr bwMode="auto">
          <a:xfrm rot="7544543">
            <a:off x="3905212" y="1122998"/>
            <a:ext cx="444372" cy="963500"/>
          </a:xfrm>
          <a:prstGeom prst="arc">
            <a:avLst>
              <a:gd name="adj1" fmla="val 15456329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Arc 16"/>
          <p:cNvSpPr/>
          <p:nvPr/>
        </p:nvSpPr>
        <p:spPr bwMode="auto">
          <a:xfrm rot="13554797" flipH="1">
            <a:off x="3154040" y="1247915"/>
            <a:ext cx="422961" cy="809778"/>
          </a:xfrm>
          <a:prstGeom prst="arc">
            <a:avLst>
              <a:gd name="adj1" fmla="val 15456329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43200" y="21336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túp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lều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nát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bờ</a:t>
            </a:r>
            <a:r>
              <a:rPr lang="en-US" sz="1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biển</a:t>
            </a:r>
            <a:endParaRPr lang="en-US" sz="1600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rc 18"/>
          <p:cNvSpPr/>
          <p:nvPr/>
        </p:nvSpPr>
        <p:spPr bwMode="auto">
          <a:xfrm rot="7544543">
            <a:off x="3787839" y="1888331"/>
            <a:ext cx="371859" cy="752208"/>
          </a:xfrm>
          <a:prstGeom prst="arc">
            <a:avLst>
              <a:gd name="adj1" fmla="val 15456329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 rot="13554797" flipH="1">
            <a:off x="3114607" y="1921362"/>
            <a:ext cx="285513" cy="730743"/>
          </a:xfrm>
          <a:prstGeom prst="arc">
            <a:avLst>
              <a:gd name="adj1" fmla="val 15456329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Arc 20"/>
          <p:cNvSpPr/>
          <p:nvPr/>
        </p:nvSpPr>
        <p:spPr bwMode="auto">
          <a:xfrm rot="7544543">
            <a:off x="3703698" y="1647063"/>
            <a:ext cx="812279" cy="1160115"/>
          </a:xfrm>
          <a:prstGeom prst="arc">
            <a:avLst>
              <a:gd name="adj1" fmla="val 15456329"/>
              <a:gd name="adj2" fmla="val 158799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762000" y="2971800"/>
            <a:ext cx="7696200" cy="13716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83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invGray">
          <a:xfrm>
            <a:off x="533400" y="2743200"/>
            <a:ext cx="742950" cy="7429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1295400" y="320040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b="1" dirty="0" err="1" smtClean="0"/>
              <a:t>xưa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b="1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vợ</a:t>
            </a:r>
            <a:r>
              <a:rPr lang="en-US" dirty="0" smtClean="0"/>
              <a:t> </a:t>
            </a:r>
            <a:r>
              <a:rPr lang="en-US" dirty="0" err="1" smtClean="0"/>
              <a:t>chồng</a:t>
            </a:r>
            <a:r>
              <a:rPr lang="en-US" dirty="0" smtClean="0"/>
              <a:t> </a:t>
            </a:r>
            <a:r>
              <a:rPr lang="en-US" b="1" dirty="0" err="1" smtClean="0"/>
              <a:t>ông</a:t>
            </a:r>
            <a:r>
              <a:rPr lang="en-US" b="1" dirty="0" smtClean="0"/>
              <a:t> </a:t>
            </a:r>
            <a:r>
              <a:rPr lang="en-US" b="1" dirty="0" err="1" smtClean="0"/>
              <a:t>lão</a:t>
            </a:r>
            <a:r>
              <a:rPr lang="en-US" b="1" dirty="0" smtClean="0"/>
              <a:t> </a:t>
            </a:r>
            <a:r>
              <a:rPr lang="en-US" b="1" dirty="0" err="1" smtClean="0"/>
              <a:t>đánh</a:t>
            </a:r>
            <a:r>
              <a:rPr lang="en-US" b="1" dirty="0" smtClean="0"/>
              <a:t> </a:t>
            </a:r>
            <a:r>
              <a:rPr lang="en-US" b="1" dirty="0" err="1" smtClean="0"/>
              <a:t>cá</a:t>
            </a:r>
            <a:r>
              <a:rPr lang="en-US" dirty="0" smtClean="0"/>
              <a:t> ở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endParaRPr lang="en-US" dirty="0" smtClean="0"/>
          </a:p>
          <a:p>
            <a:pPr algn="l"/>
            <a:r>
              <a:rPr lang="en-US" b="1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túp</a:t>
            </a:r>
            <a:r>
              <a:rPr lang="en-US" dirty="0" smtClean="0"/>
              <a:t> </a:t>
            </a:r>
            <a:r>
              <a:rPr lang="en-US" dirty="0" err="1" smtClean="0"/>
              <a:t>lều</a:t>
            </a:r>
            <a:r>
              <a:rPr lang="en-US" dirty="0" smtClean="0"/>
              <a:t> </a:t>
            </a:r>
            <a:r>
              <a:rPr lang="en-US" b="1" dirty="0" err="1" smtClean="0"/>
              <a:t>nát</a:t>
            </a:r>
            <a:r>
              <a:rPr lang="en-US" b="1" dirty="0" smtClean="0"/>
              <a:t> </a:t>
            </a:r>
            <a:r>
              <a:rPr lang="en-US" b="1" dirty="0" err="1" smtClean="0"/>
              <a:t>trên</a:t>
            </a:r>
            <a:r>
              <a:rPr lang="en-US" b="1" dirty="0" smtClean="0"/>
              <a:t> </a:t>
            </a:r>
            <a:r>
              <a:rPr lang="en-US" b="1" dirty="0" err="1" smtClean="0"/>
              <a:t>bờ</a:t>
            </a:r>
            <a:r>
              <a:rPr lang="en-US" b="1" dirty="0" smtClean="0"/>
              <a:t> </a:t>
            </a:r>
            <a:r>
              <a:rPr lang="en-US" b="1" dirty="0" err="1" smtClean="0"/>
              <a:t>biển</a:t>
            </a:r>
            <a:r>
              <a:rPr lang="en-US" b="1" dirty="0" smtClean="0"/>
              <a:t>.</a:t>
            </a:r>
          </a:p>
          <a:p>
            <a:pPr algn="l"/>
            <a:r>
              <a:rPr lang="en-US" dirty="0" smtClean="0"/>
              <a:t>			</a:t>
            </a:r>
            <a:r>
              <a:rPr lang="en-US" i="1" dirty="0" smtClean="0"/>
              <a:t>(</a:t>
            </a:r>
            <a:r>
              <a:rPr lang="en-US" i="1" dirty="0" err="1" smtClean="0"/>
              <a:t>Ông</a:t>
            </a:r>
            <a:r>
              <a:rPr lang="en-US" i="1" dirty="0" smtClean="0"/>
              <a:t> </a:t>
            </a:r>
            <a:r>
              <a:rPr lang="en-US" i="1" dirty="0" err="1" smtClean="0"/>
              <a:t>lão</a:t>
            </a:r>
            <a:r>
              <a:rPr lang="en-US" i="1" dirty="0" smtClean="0"/>
              <a:t> </a:t>
            </a:r>
            <a:r>
              <a:rPr lang="en-US" i="1" dirty="0" err="1" smtClean="0"/>
              <a:t>đánh</a:t>
            </a:r>
            <a:r>
              <a:rPr lang="en-US" i="1" dirty="0" smtClean="0"/>
              <a:t> </a:t>
            </a:r>
            <a:r>
              <a:rPr lang="en-US" i="1" dirty="0" err="1" smtClean="0"/>
              <a:t>cá</a:t>
            </a:r>
            <a:r>
              <a:rPr lang="en-US" i="1" dirty="0" smtClean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con </a:t>
            </a:r>
            <a:r>
              <a:rPr lang="en-US" i="1" dirty="0" err="1" smtClean="0"/>
              <a:t>cá</a:t>
            </a:r>
            <a:r>
              <a:rPr lang="en-US" i="1" dirty="0" smtClean="0"/>
              <a:t> </a:t>
            </a:r>
            <a:r>
              <a:rPr lang="en-US" i="1" dirty="0" err="1" smtClean="0"/>
              <a:t>vàng</a:t>
            </a:r>
            <a:r>
              <a:rPr lang="en-US" i="1" dirty="0" smtClean="0"/>
              <a:t>)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762000" y="2895600"/>
            <a:ext cx="7696200" cy="1143000"/>
            <a:chOff x="838200" y="4724400"/>
            <a:chExt cx="7696200" cy="1143000"/>
          </a:xfrm>
        </p:grpSpPr>
        <p:sp>
          <p:nvSpPr>
            <p:cNvPr id="25" name="Rounded Rectangle 24"/>
            <p:cNvSpPr/>
            <p:nvPr/>
          </p:nvSpPr>
          <p:spPr bwMode="auto">
            <a:xfrm>
              <a:off x="838200" y="4724400"/>
              <a:ext cx="7696200" cy="1143000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71600" y="4953000"/>
              <a:ext cx="6858000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CỤM DANH TỪ = </a:t>
              </a:r>
              <a:r>
                <a:rPr lang="en-US" dirty="0" err="1" smtClean="0"/>
                <a:t>danh</a:t>
              </a:r>
              <a:r>
                <a:rPr lang="en-US" dirty="0" smtClean="0"/>
                <a:t> </a:t>
              </a:r>
              <a:r>
                <a:rPr lang="en-US" dirty="0" err="1" smtClean="0"/>
                <a:t>từ</a:t>
              </a:r>
              <a:r>
                <a:rPr lang="en-US" dirty="0" smtClean="0"/>
                <a:t> </a:t>
              </a:r>
              <a:r>
                <a:rPr lang="en-US" dirty="0" err="1" smtClean="0"/>
                <a:t>với</a:t>
              </a:r>
              <a:r>
                <a:rPr lang="en-US" dirty="0" smtClean="0"/>
                <a:t> </a:t>
              </a:r>
              <a:r>
                <a:rPr lang="en-US" dirty="0" err="1" smtClean="0"/>
                <a:t>một</a:t>
              </a:r>
              <a:r>
                <a:rPr lang="en-US" dirty="0" smtClean="0"/>
                <a:t> </a:t>
              </a:r>
              <a:r>
                <a:rPr lang="en-US" dirty="0" err="1" smtClean="0"/>
                <a:t>số</a:t>
              </a:r>
              <a:r>
                <a:rPr lang="en-US" dirty="0" smtClean="0"/>
                <a:t> </a:t>
              </a:r>
              <a:r>
                <a:rPr lang="en-US" dirty="0" err="1" smtClean="0"/>
                <a:t>từ</a:t>
              </a:r>
              <a:r>
                <a:rPr lang="en-US" dirty="0" smtClean="0"/>
                <a:t> </a:t>
              </a:r>
              <a:r>
                <a:rPr lang="en-US" dirty="0" err="1" smtClean="0"/>
                <a:t>ngữ</a:t>
              </a:r>
              <a:r>
                <a:rPr lang="en-US" dirty="0" smtClean="0"/>
                <a:t> </a:t>
              </a:r>
              <a:r>
                <a:rPr lang="en-US" dirty="0" err="1" smtClean="0"/>
                <a:t>phụ</a:t>
              </a:r>
              <a:r>
                <a:rPr lang="en-US" dirty="0" smtClean="0"/>
                <a:t> </a:t>
              </a:r>
              <a:r>
                <a:rPr lang="en-US" dirty="0" err="1" smtClean="0"/>
                <a:t>thuộc</a:t>
              </a:r>
              <a:endParaRPr lang="en-US" dirty="0" smtClean="0"/>
            </a:p>
            <a:p>
              <a:pPr algn="l"/>
              <a:r>
                <a:rPr lang="en-US" sz="1100" dirty="0"/>
                <a:t>	</a:t>
              </a:r>
              <a:r>
                <a:rPr lang="en-US" sz="1100" dirty="0" smtClean="0"/>
                <a:t>		</a:t>
              </a:r>
            </a:p>
            <a:p>
              <a:pPr algn="l"/>
              <a:r>
                <a:rPr lang="en-US" dirty="0"/>
                <a:t>	</a:t>
              </a:r>
              <a:r>
                <a:rPr lang="en-US" dirty="0" smtClean="0"/>
                <a:t>		        </a:t>
              </a:r>
              <a:r>
                <a:rPr lang="en-US" dirty="0" err="1" smtClean="0"/>
                <a:t>tổ</a:t>
              </a:r>
              <a:r>
                <a:rPr lang="en-US" dirty="0" smtClean="0"/>
                <a:t> </a:t>
              </a:r>
              <a:r>
                <a:rPr lang="en-US" dirty="0" err="1" smtClean="0"/>
                <a:t>hợp</a:t>
              </a:r>
              <a:r>
                <a:rPr lang="en-US" dirty="0" smtClean="0"/>
                <a:t> </a:t>
              </a:r>
              <a:r>
                <a:rPr lang="en-US" dirty="0" err="1" smtClean="0"/>
                <a:t>từ</a:t>
              </a:r>
              <a:endParaRPr lang="en-US" dirty="0"/>
            </a:p>
          </p:txBody>
        </p:sp>
        <p:sp>
          <p:nvSpPr>
            <p:cNvPr id="27" name="Right Brace 26"/>
            <p:cNvSpPr/>
            <p:nvPr/>
          </p:nvSpPr>
          <p:spPr bwMode="auto">
            <a:xfrm rot="5400000" flipV="1">
              <a:off x="5143500" y="3390900"/>
              <a:ext cx="228600" cy="3810000"/>
            </a:xfrm>
            <a:prstGeom prst="righ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295400" y="4114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2 / 117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43000" y="44196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ý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nghĩa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đầy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đủ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hơn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danh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từ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cấu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tạo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phức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tạp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hơn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danh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từ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95400" y="5029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3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62200" y="5029200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Quyển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sách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này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rất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hay.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 bwMode="auto">
          <a:xfrm rot="5400000">
            <a:off x="3763296" y="5166852"/>
            <a:ext cx="3810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ight Brace 38"/>
          <p:cNvSpPr/>
          <p:nvPr/>
        </p:nvSpPr>
        <p:spPr bwMode="auto">
          <a:xfrm rot="5400000">
            <a:off x="3032022" y="4556022"/>
            <a:ext cx="228600" cy="1479756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66104" y="5351208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CN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62200" y="5638800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Đó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thanh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sắt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cũ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 rot="5400000">
            <a:off x="2620296" y="5773992"/>
            <a:ext cx="3810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Right Brace 42"/>
          <p:cNvSpPr/>
          <p:nvPr/>
        </p:nvSpPr>
        <p:spPr bwMode="auto">
          <a:xfrm rot="5400000">
            <a:off x="3735030" y="5106630"/>
            <a:ext cx="226140" cy="1600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05200" y="5960808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VN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219200" y="6290846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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Hoạt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động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trong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câu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giống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như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một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danh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từ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.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3200" y="62484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nhớ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SGK / 117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3" grpId="0" animBg="1"/>
      <p:bldP spid="23" grpId="1" animBg="1"/>
      <p:bldP spid="24" grpId="0"/>
      <p:bldP spid="24" grpId="1"/>
      <p:bldP spid="29" grpId="0"/>
      <p:bldP spid="32" grpId="0"/>
      <p:bldP spid="33" grpId="0"/>
      <p:bldP spid="34" grpId="0"/>
      <p:bldP spid="39" grpId="0" animBg="1"/>
      <p:bldP spid="40" grpId="0"/>
      <p:bldP spid="41" grpId="0"/>
      <p:bldP spid="43" grpId="0" animBg="1"/>
      <p:bldP spid="44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Cấu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tạo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4" descr="Bible2 S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632389" cy="304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447800" y="13716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1 / 117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62000" y="2971800"/>
            <a:ext cx="7696200" cy="13716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invGray">
          <a:xfrm>
            <a:off x="533400" y="2743200"/>
            <a:ext cx="742950" cy="7429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1219200" y="3066871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      </a:t>
            </a:r>
            <a:r>
              <a:rPr lang="en-US" dirty="0" err="1" smtClean="0"/>
              <a:t>Vua</a:t>
            </a:r>
            <a:r>
              <a:rPr lang="en-US" dirty="0" smtClean="0"/>
              <a:t> </a:t>
            </a:r>
            <a:r>
              <a:rPr lang="en-US" dirty="0" err="1" smtClean="0"/>
              <a:t>sai</a:t>
            </a:r>
            <a:r>
              <a:rPr lang="en-US" dirty="0" smtClean="0"/>
              <a:t> ban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làng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en-US" dirty="0" err="1" smtClean="0"/>
              <a:t>thúng</a:t>
            </a:r>
            <a:r>
              <a:rPr lang="en-US" dirty="0" smtClean="0"/>
              <a:t> </a:t>
            </a:r>
            <a:r>
              <a:rPr lang="en-US" dirty="0" err="1" smtClean="0"/>
              <a:t>gạo</a:t>
            </a:r>
            <a:r>
              <a:rPr lang="en-US" dirty="0" smtClean="0"/>
              <a:t> </a:t>
            </a:r>
            <a:r>
              <a:rPr lang="en-US" dirty="0" err="1" smtClean="0"/>
              <a:t>nếp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con </a:t>
            </a:r>
            <a:r>
              <a:rPr lang="en-US" dirty="0" err="1" smtClean="0"/>
              <a:t>trâu</a:t>
            </a:r>
            <a:r>
              <a:rPr lang="en-US" dirty="0" smtClean="0"/>
              <a:t> </a:t>
            </a:r>
            <a:r>
              <a:rPr lang="en-US" dirty="0" err="1" smtClean="0"/>
              <a:t>đực</a:t>
            </a:r>
            <a:r>
              <a:rPr lang="en-US" dirty="0" smtClean="0"/>
              <a:t>,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nuôi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ba</a:t>
            </a:r>
            <a:r>
              <a:rPr lang="en-US" dirty="0" smtClean="0"/>
              <a:t> con </a:t>
            </a:r>
            <a:r>
              <a:rPr lang="en-US" dirty="0" err="1" smtClean="0"/>
              <a:t>trâu</a:t>
            </a:r>
            <a:r>
              <a:rPr lang="en-US" dirty="0" smtClean="0"/>
              <a:t> </a:t>
            </a:r>
            <a:r>
              <a:rPr lang="en-US" dirty="0" err="1" smtClean="0"/>
              <a:t>ấy</a:t>
            </a:r>
            <a:r>
              <a:rPr lang="en-US" dirty="0" smtClean="0"/>
              <a:t> </a:t>
            </a:r>
            <a:r>
              <a:rPr lang="en-US" dirty="0" err="1" smtClean="0"/>
              <a:t>đẻ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chín</a:t>
            </a:r>
            <a:r>
              <a:rPr lang="en-US" dirty="0" smtClean="0"/>
              <a:t> con, </a:t>
            </a:r>
            <a:r>
              <a:rPr lang="en-US" dirty="0" err="1" smtClean="0"/>
              <a:t>hẹn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đem</a:t>
            </a:r>
            <a:r>
              <a:rPr lang="en-US" dirty="0" smtClean="0"/>
              <a:t> </a:t>
            </a:r>
            <a:r>
              <a:rPr lang="en-US" dirty="0" err="1" smtClean="0"/>
              <a:t>nộp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,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làng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tội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					</a:t>
            </a:r>
            <a:r>
              <a:rPr lang="en-US" i="1" dirty="0" smtClean="0"/>
              <a:t>(</a:t>
            </a:r>
            <a:r>
              <a:rPr lang="en-US" i="1" dirty="0" err="1" smtClean="0"/>
              <a:t>Em</a:t>
            </a:r>
            <a:r>
              <a:rPr lang="en-US" i="1" dirty="0" smtClean="0"/>
              <a:t> </a:t>
            </a:r>
            <a:r>
              <a:rPr lang="en-US" i="1" dirty="0" err="1" smtClean="0"/>
              <a:t>bé</a:t>
            </a:r>
            <a:r>
              <a:rPr lang="en-US" i="1" dirty="0" smtClean="0"/>
              <a:t> </a:t>
            </a:r>
            <a:r>
              <a:rPr lang="en-US" i="1" dirty="0" err="1" smtClean="0"/>
              <a:t>thông</a:t>
            </a:r>
            <a:r>
              <a:rPr lang="en-US" i="1" dirty="0" smtClean="0"/>
              <a:t> minh)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1665982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Các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cụm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danh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từ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</a:t>
            </a:r>
          </a:p>
          <a:p>
            <a:pPr algn="l"/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làng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ấy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thúng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gạo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nếp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con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trâu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đực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con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trâu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ấy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chín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con,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năm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cả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làng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28194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2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2971800"/>
            <a:ext cx="678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Xếp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mô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hình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04800" y="3429000"/>
          <a:ext cx="8458199" cy="22047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71600"/>
                <a:gridCol w="2473036"/>
                <a:gridCol w="1366983"/>
                <a:gridCol w="1025236"/>
                <a:gridCol w="1110672"/>
                <a:gridCol w="11106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Phần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trước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Phần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tâm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Phần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sau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t 2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t 1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T 1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T 2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s 1</a:t>
                      </a:r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s 2</a:t>
                      </a:r>
                      <a:endParaRPr lang="en-US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Chỉ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toàn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thể</a:t>
                      </a:r>
                      <a:endParaRPr lang="en-US" b="1" baseline="0" dirty="0" smtClean="0"/>
                    </a:p>
                    <a:p>
                      <a:pPr algn="ctr"/>
                      <a:r>
                        <a:rPr lang="en-US" i="1" baseline="0" dirty="0" smtClean="0"/>
                        <a:t>(</a:t>
                      </a:r>
                      <a:r>
                        <a:rPr lang="en-US" i="1" baseline="0" dirty="0" err="1" smtClean="0"/>
                        <a:t>cả</a:t>
                      </a:r>
                      <a:r>
                        <a:rPr lang="en-US" i="1" baseline="0" dirty="0" smtClean="0"/>
                        <a:t>, </a:t>
                      </a:r>
                      <a:r>
                        <a:rPr lang="en-US" i="1" baseline="0" dirty="0" err="1" smtClean="0"/>
                        <a:t>tất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baseline="0" dirty="0" err="1" smtClean="0"/>
                        <a:t>cả</a:t>
                      </a:r>
                      <a:r>
                        <a:rPr lang="en-US" i="1" baseline="0" dirty="0" smtClean="0"/>
                        <a:t>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Chỉ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số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lượng</a:t>
                      </a:r>
                      <a:endParaRPr lang="en-US" b="1" baseline="0" dirty="0" smtClean="0"/>
                    </a:p>
                    <a:p>
                      <a:pPr algn="ctr"/>
                      <a:r>
                        <a:rPr lang="en-US" b="0" i="1" baseline="0" dirty="0" smtClean="0"/>
                        <a:t>(</a:t>
                      </a:r>
                      <a:r>
                        <a:rPr lang="en-US" b="0" i="1" baseline="0" dirty="0" err="1" smtClean="0"/>
                        <a:t>một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hai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những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các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mỗi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mọi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từng</a:t>
                      </a:r>
                      <a:r>
                        <a:rPr lang="en-US" b="0" i="1" baseline="0" dirty="0" smtClean="0"/>
                        <a:t>...)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DT </a:t>
                      </a:r>
                      <a:r>
                        <a:rPr lang="en-US" b="1" dirty="0" err="1" smtClean="0"/>
                        <a:t>chỉ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đơn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vị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baseline="0" dirty="0" err="1" smtClean="0"/>
                        <a:t>loại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smtClean="0"/>
                        <a:t>từ)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DT </a:t>
                      </a:r>
                      <a:r>
                        <a:rPr lang="en-US" b="1" dirty="0" err="1" smtClean="0"/>
                        <a:t>chỉ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err="1" smtClean="0"/>
                        <a:t>sự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vật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Phần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còn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lại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Chỉ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từ</a:t>
                      </a:r>
                      <a:endParaRPr lang="en-US" b="1" baseline="0" dirty="0" smtClean="0"/>
                    </a:p>
                    <a:p>
                      <a:pPr algn="ctr"/>
                      <a:r>
                        <a:rPr lang="en-US" b="0" i="1" dirty="0" smtClean="0"/>
                        <a:t>( </a:t>
                      </a:r>
                      <a:r>
                        <a:rPr lang="en-US" b="0" i="1" dirty="0" err="1" smtClean="0"/>
                        <a:t>này</a:t>
                      </a:r>
                      <a:r>
                        <a:rPr lang="en-US" b="0" i="1" dirty="0" smtClean="0"/>
                        <a:t>,</a:t>
                      </a:r>
                      <a:r>
                        <a:rPr lang="en-US" b="0" i="1" baseline="0" dirty="0" smtClean="0"/>
                        <a:t> </a:t>
                      </a:r>
                      <a:r>
                        <a:rPr lang="en-US" b="0" i="1" baseline="0" dirty="0" err="1" smtClean="0"/>
                        <a:t>nọ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ấy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đó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kia</a:t>
                      </a:r>
                      <a:r>
                        <a:rPr lang="en-US" b="0" i="1" baseline="0" dirty="0" smtClean="0"/>
                        <a:t>, </a:t>
                      </a:r>
                      <a:r>
                        <a:rPr lang="en-US" b="0" i="1" baseline="0" dirty="0" err="1" smtClean="0"/>
                        <a:t>đấy</a:t>
                      </a:r>
                      <a:r>
                        <a:rPr lang="en-US" b="0" i="1" baseline="0" dirty="0" smtClean="0"/>
                        <a:t>...)</a:t>
                      </a:r>
                      <a:endParaRPr lang="en-US" b="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  <p:bldP spid="10" grpId="1" animBg="1"/>
      <p:bldP spid="12" grpId="0"/>
      <p:bldP spid="12" grpId="1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Cấu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tạo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4" descr="Bible2 S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632389" cy="304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447800" y="13716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1 / 117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16426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VD 2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8600" y="2057400"/>
          <a:ext cx="8458199" cy="33375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71600"/>
                <a:gridCol w="2473036"/>
                <a:gridCol w="1366983"/>
                <a:gridCol w="1025236"/>
                <a:gridCol w="1110672"/>
                <a:gridCol w="11106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trước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trung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tâm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sau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2</a:t>
                      </a:r>
                      <a:endParaRPr lang="en-US" sz="1600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làng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ấy</a:t>
                      </a:r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ba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thúng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gạo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nếp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ba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trâu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đực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err="1" smtClean="0"/>
                        <a:t>ba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trâu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ấy</a:t>
                      </a:r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err="1" smtClean="0"/>
                        <a:t>chín</a:t>
                      </a: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năm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sau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cả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 smtClean="0"/>
                        <a:t>làng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0" y="56388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Ghi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nhớ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SGK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Cấu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tạo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4" descr="Bible2 S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632389" cy="3048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914400" y="1447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Luyện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tập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0" y="17950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1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990600" y="22860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Vua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yêu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thương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Mị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Nương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hết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mực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muốn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kén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con 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người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chồng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thật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xứng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đáng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(Theo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Sơn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Tinh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Thủy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 flipV="1">
            <a:off x="1066800" y="2971800"/>
            <a:ext cx="3429000" cy="4670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1066800" y="3581400"/>
            <a:ext cx="5562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b.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tài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chỉ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lưỡi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búa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của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cha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để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Thạch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Sanh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Line 33"/>
          <p:cNvSpPr>
            <a:spLocks noChangeShapeType="1"/>
          </p:cNvSpPr>
          <p:nvPr/>
        </p:nvSpPr>
        <p:spPr bwMode="auto">
          <a:xfrm flipV="1">
            <a:off x="2819400" y="3857688"/>
            <a:ext cx="2895600" cy="45719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Text Box 30"/>
          <p:cNvSpPr txBox="1">
            <a:spLocks noChangeArrowheads="1"/>
          </p:cNvSpPr>
          <p:nvPr/>
        </p:nvSpPr>
        <p:spPr bwMode="auto">
          <a:xfrm>
            <a:off x="1066800" y="4495800"/>
            <a:ext cx="64770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c.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bàng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nguyên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con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yêu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tinh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ở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núi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nhiều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phép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lạ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Thạch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Sanh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 flipV="1">
            <a:off x="3581400" y="4800599"/>
            <a:ext cx="3886200" cy="45719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V="1">
            <a:off x="1157748" y="5061155"/>
            <a:ext cx="762000" cy="45719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animBg="1"/>
      <p:bldP spid="17" grpId="0" autoUpdateAnimBg="0"/>
      <p:bldP spid="18" grpId="0" animBg="1"/>
      <p:bldP spid="19" grpId="0" autoUpdateAnimBg="0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Cấu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tạo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4" descr="Bible2 S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632389" cy="304800"/>
          </a:xfrm>
          <a:prstGeom prst="rect">
            <a:avLst/>
          </a:prstGeom>
          <a:noFill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8600" y="3728720"/>
          <a:ext cx="7953143" cy="206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71600"/>
                <a:gridCol w="1828800"/>
                <a:gridCol w="990600"/>
                <a:gridCol w="1043016"/>
                <a:gridCol w="1608455"/>
                <a:gridCol w="11106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trước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trung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tâm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Phần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sau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T 2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1</a:t>
                      </a:r>
                      <a:endParaRPr lang="en-US" sz="16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s 2</a:t>
                      </a:r>
                      <a:endParaRPr lang="en-US" sz="1600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người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chồng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thật</a:t>
                      </a:r>
                      <a:r>
                        <a:rPr lang="en-US" sz="1600" b="0" i="0" dirty="0" smtClean="0"/>
                        <a:t> </a:t>
                      </a:r>
                      <a:r>
                        <a:rPr lang="en-US" sz="1600" b="0" i="0" dirty="0" err="1" smtClean="0"/>
                        <a:t>xứng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đáng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lưỡi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búa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của</a:t>
                      </a:r>
                      <a:r>
                        <a:rPr lang="en-US" sz="1600" b="0" i="0" dirty="0" smtClean="0"/>
                        <a:t> cha </a:t>
                      </a:r>
                      <a:r>
                        <a:rPr lang="en-US" sz="1600" b="0" i="0" dirty="0" err="1" smtClean="0"/>
                        <a:t>để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lại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một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con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err="1" smtClean="0"/>
                        <a:t>yêu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tinh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/>
                        <a:t>ở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trên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núi</a:t>
                      </a:r>
                      <a:r>
                        <a:rPr lang="en-US" sz="1600" b="0" i="0" baseline="0" dirty="0" smtClean="0"/>
                        <a:t>, </a:t>
                      </a:r>
                      <a:r>
                        <a:rPr lang="en-US" sz="1600" b="0" i="0" baseline="0" dirty="0" err="1" smtClean="0"/>
                        <a:t>có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nhiều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phép</a:t>
                      </a:r>
                      <a:r>
                        <a:rPr lang="en-US" sz="1600" b="0" i="0" baseline="0" dirty="0" smtClean="0"/>
                        <a:t> </a:t>
                      </a:r>
                      <a:r>
                        <a:rPr lang="en-US" sz="1600" b="0" i="0" baseline="0" dirty="0" err="1" smtClean="0"/>
                        <a:t>lạ</a:t>
                      </a:r>
                      <a:endParaRPr lang="en-US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14400" y="1447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Luyện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tập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0" y="17950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1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533400" y="2057400"/>
            <a:ext cx="4114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sym typeface="Wingdings" pitchFamily="2" charset="2"/>
              </a:rPr>
              <a:t>a. </a:t>
            </a:r>
            <a:r>
              <a:rPr lang="en-US" sz="1600" dirty="0" err="1">
                <a:sym typeface="Wingdings" pitchFamily="2" charset="2"/>
              </a:rPr>
              <a:t>một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người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chồng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thật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xứng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đáng</a:t>
            </a:r>
            <a:endParaRPr lang="en-US" sz="1600" dirty="0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580104" y="2804652"/>
            <a:ext cx="502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sym typeface="Wingdings" pitchFamily="2" charset="2"/>
              </a:rPr>
              <a:t>c. </a:t>
            </a:r>
            <a:r>
              <a:rPr lang="en-US" sz="1600" dirty="0" err="1">
                <a:sym typeface="Wingdings" pitchFamily="2" charset="2"/>
              </a:rPr>
              <a:t>một</a:t>
            </a:r>
            <a:r>
              <a:rPr lang="en-US" sz="1600" dirty="0">
                <a:sym typeface="Wingdings" pitchFamily="2" charset="2"/>
              </a:rPr>
              <a:t> con </a:t>
            </a:r>
            <a:r>
              <a:rPr lang="en-US" sz="1600" dirty="0" err="1">
                <a:sym typeface="Wingdings" pitchFamily="2" charset="2"/>
              </a:rPr>
              <a:t>yêu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tinh</a:t>
            </a:r>
            <a:r>
              <a:rPr lang="en-US" sz="1600" dirty="0">
                <a:sym typeface="Wingdings" pitchFamily="2" charset="2"/>
              </a:rPr>
              <a:t> ở </a:t>
            </a:r>
            <a:r>
              <a:rPr lang="en-US" sz="1600" dirty="0" err="1">
                <a:sym typeface="Wingdings" pitchFamily="2" charset="2"/>
              </a:rPr>
              <a:t>trên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núi</a:t>
            </a:r>
            <a:r>
              <a:rPr lang="en-US" sz="1600" dirty="0">
                <a:sym typeface="Wingdings" pitchFamily="2" charset="2"/>
              </a:rPr>
              <a:t>, </a:t>
            </a:r>
            <a:r>
              <a:rPr lang="en-US" sz="1600" dirty="0" err="1">
                <a:sym typeface="Wingdings" pitchFamily="2" charset="2"/>
              </a:rPr>
              <a:t>có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nhiều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phép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lạ</a:t>
            </a:r>
            <a:endParaRPr lang="en-US" sz="1600" dirty="0"/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181896" y="2438400"/>
            <a:ext cx="426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sym typeface="Wingdings" pitchFamily="2" charset="2"/>
              </a:rPr>
              <a:t>b. </a:t>
            </a:r>
            <a:r>
              <a:rPr lang="en-US" sz="1600" dirty="0" err="1">
                <a:sym typeface="Wingdings" pitchFamily="2" charset="2"/>
              </a:rPr>
              <a:t>một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lưỡi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búa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của</a:t>
            </a:r>
            <a:r>
              <a:rPr lang="en-US" sz="1600" dirty="0">
                <a:sym typeface="Wingdings" pitchFamily="2" charset="2"/>
              </a:rPr>
              <a:t> cha </a:t>
            </a:r>
            <a:r>
              <a:rPr lang="en-US" sz="1600" dirty="0" err="1">
                <a:sym typeface="Wingdings" pitchFamily="2" charset="2"/>
              </a:rPr>
              <a:t>để</a:t>
            </a:r>
            <a:r>
              <a:rPr lang="en-US" sz="1600" dirty="0">
                <a:sym typeface="Wingdings" pitchFamily="2" charset="2"/>
              </a:rPr>
              <a:t> </a:t>
            </a:r>
            <a:r>
              <a:rPr lang="en-US" sz="1600" dirty="0" err="1">
                <a:sym typeface="Wingdings" pitchFamily="2" charset="2"/>
              </a:rPr>
              <a:t>lại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447800" y="32766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2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475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3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3825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2" grpId="0" autoUpdateAnimBg="0"/>
      <p:bldP spid="16" grpId="0" autoUpdateAnimBg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" y="2590800"/>
            <a:ext cx="8915400" cy="2970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Điền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phụ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ngữ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thích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hợp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chỗ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trống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Khi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kéo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lên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thấy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nằng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nặng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Lê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chắc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mẩm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được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mẻ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</a:t>
            </a:r>
            <a:r>
              <a:rPr lang="en-US" sz="2000" dirty="0">
                <a:solidFill>
                  <a:schemeClr val="tx1"/>
                </a:solidFill>
              </a:rPr>
              <a:t> to. </a:t>
            </a:r>
            <a:r>
              <a:rPr lang="en-US" sz="2000" dirty="0" err="1">
                <a:solidFill>
                  <a:schemeClr val="tx1"/>
                </a:solidFill>
              </a:rPr>
              <a:t>Nhưng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thò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bắt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cá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chàng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chỉ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thấy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thanh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sắt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Chàng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vứt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luôn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thanh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sắt</a:t>
            </a:r>
            <a:r>
              <a:rPr lang="en-US" sz="2000" dirty="0">
                <a:solidFill>
                  <a:schemeClr val="tx1"/>
                </a:solidFill>
              </a:rPr>
              <a:t>  . . . </a:t>
            </a:r>
            <a:r>
              <a:rPr lang="en-US" sz="2000" dirty="0" err="1">
                <a:solidFill>
                  <a:schemeClr val="tx1"/>
                </a:solidFill>
              </a:rPr>
              <a:t>xuống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nước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rồi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thả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lưới</a:t>
            </a:r>
            <a:r>
              <a:rPr lang="en-US" sz="2000" dirty="0">
                <a:solidFill>
                  <a:schemeClr val="tx1"/>
                </a:solidFill>
              </a:rPr>
              <a:t> ở </a:t>
            </a:r>
            <a:r>
              <a:rPr lang="en-US" sz="2000" dirty="0" err="1">
                <a:solidFill>
                  <a:schemeClr val="tx1"/>
                </a:solidFill>
              </a:rPr>
              <a:t>một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chỗ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khác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Lần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lên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cũng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thất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nặng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tay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Thận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không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ngờ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thanh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sắt</a:t>
            </a:r>
            <a:r>
              <a:rPr lang="en-US" sz="2000" dirty="0">
                <a:solidFill>
                  <a:schemeClr val="tx1"/>
                </a:solidFill>
              </a:rPr>
              <a:t>   . </a:t>
            </a:r>
            <a:r>
              <a:rPr lang="en-US" sz="2000" dirty="0" smtClean="0">
                <a:solidFill>
                  <a:schemeClr val="tx1"/>
                </a:solidFill>
              </a:rPr>
              <a:t>..............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mình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Chàng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lại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ném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nó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xuống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sông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Lần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vẫn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thanh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sắt</a:t>
            </a:r>
            <a:r>
              <a:rPr lang="en-US" sz="2000" dirty="0">
                <a:solidFill>
                  <a:schemeClr val="tx1"/>
                </a:solidFill>
              </a:rPr>
              <a:t> . . . </a:t>
            </a:r>
            <a:r>
              <a:rPr lang="en-US" sz="2000" dirty="0" err="1">
                <a:solidFill>
                  <a:schemeClr val="tx1"/>
                </a:solidFill>
              </a:rPr>
              <a:t>mắc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vào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lưới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Sự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tích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Hồ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Gươm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black">
          <a:xfrm>
            <a:off x="1981200" y="-762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NI-StageCoach" pitchFamily="2" charset="0"/>
                <a:ea typeface="+mj-ea"/>
                <a:cs typeface="+mj-cs"/>
              </a:rPr>
              <a:t>TIEÁT 42 + 43 :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NI-Peignot" pitchFamily="2" charset="0"/>
                <a:ea typeface="+mj-ea"/>
                <a:cs typeface="+mj-cs"/>
              </a:rPr>
              <a:t>CUÏM DANH TÖØ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NI-Peignot" pitchFamily="2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68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là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gì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066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Cấu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tạo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cụm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danh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từ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4" descr="Bible2 S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632389" cy="3048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914400" y="1447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III)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Luyện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</a:rPr>
              <a:t>tập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17950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1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2025444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2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2261424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BT 3 / 118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708356" y="36576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</a:rPr>
              <a:t>ấy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-29496" y="4372896"/>
            <a:ext cx="137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</a:rPr>
              <a:t>vừa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  <a:r>
              <a:rPr lang="en-US" sz="2000" b="1" dirty="0" err="1">
                <a:solidFill>
                  <a:srgbClr val="FF3300"/>
                </a:solidFill>
              </a:rPr>
              <a:t>rồi</a:t>
            </a:r>
            <a:endParaRPr lang="en-US" sz="2000" b="1" dirty="0">
              <a:solidFill>
                <a:srgbClr val="FF3300"/>
              </a:solidFill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570704" y="47244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</a:rPr>
              <a:t>ấy</a:t>
            </a:r>
            <a:r>
              <a:rPr lang="en-US" sz="2000" b="1" dirty="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345</TotalTime>
  <Words>1544</Words>
  <Application>Microsoft Office PowerPoint</Application>
  <PresentationFormat>On-screen Show (4:3)</PresentationFormat>
  <Paragraphs>347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580TGp_general_light_ani</vt:lpstr>
      <vt:lpstr>CHAØO MÖØNG QUYÙ THAÀY COÂ ÑEÁN VÔÙI TIEÁT HOÏC HOÂM NAY</vt:lpstr>
      <vt:lpstr>TIEÁT 42 + 43 : CUÏM DANH TÖØ</vt:lpstr>
      <vt:lpstr>KiỂM TRA BÀI CŨ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CAÙM ÔN QUYÙ THAÀY COÂ ÑEÁN VÔÙI TIEÁT HOÏC HOÂM NAY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CHAØO MÖØNG QUYÙ THAÀY COÂ ÑEÁN VÔÙI TIEÁT HOÏC HOÂM NAY</dc:title>
  <dc:creator>UocMotv</dc:creator>
  <cp:lastModifiedBy>Home</cp:lastModifiedBy>
  <cp:revision>44</cp:revision>
  <dcterms:created xsi:type="dcterms:W3CDTF">2011-11-03T18:13:09Z</dcterms:created>
  <dcterms:modified xsi:type="dcterms:W3CDTF">2014-11-07T04:56:49Z</dcterms:modified>
</cp:coreProperties>
</file>